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86" r:id="rId3"/>
    <p:sldId id="281" r:id="rId4"/>
    <p:sldId id="282" r:id="rId5"/>
    <p:sldId id="271" r:id="rId6"/>
    <p:sldId id="268" r:id="rId7"/>
    <p:sldId id="269" r:id="rId8"/>
    <p:sldId id="272" r:id="rId9"/>
    <p:sldId id="283" r:id="rId10"/>
    <p:sldId id="284" r:id="rId11"/>
    <p:sldId id="285" r:id="rId12"/>
    <p:sldId id="267" r:id="rId13"/>
    <p:sldId id="265" r:id="rId14"/>
    <p:sldId id="264" r:id="rId15"/>
    <p:sldId id="276" r:id="rId16"/>
    <p:sldId id="277" r:id="rId17"/>
    <p:sldId id="278" r:id="rId18"/>
    <p:sldId id="279" r:id="rId19"/>
    <p:sldId id="273" r:id="rId20"/>
    <p:sldId id="274" r:id="rId21"/>
    <p:sldId id="275"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4800" dirty="0" smtClean="0"/>
              <a:t>Offerings</a:t>
            </a:r>
            <a:r>
              <a:rPr lang="en-US" sz="4800" baseline="0" dirty="0" smtClean="0"/>
              <a:t> Distribution</a:t>
            </a:r>
            <a:endParaRPr lang="en-US" sz="4800" dirty="0"/>
          </a:p>
        </c:rich>
      </c:tx>
      <c:layout>
        <c:manualLayout>
          <c:xMode val="edge"/>
          <c:yMode val="edge"/>
          <c:x val="0.10066246719160105"/>
          <c:y val="3.7037037037037038E-3"/>
        </c:manualLayout>
      </c:layout>
      <c:overlay val="0"/>
    </c:title>
    <c:autoTitleDeleted val="0"/>
    <c:plotArea>
      <c:layout/>
      <c:pieChart>
        <c:varyColors val="1"/>
        <c:ser>
          <c:idx val="0"/>
          <c:order val="0"/>
          <c:tx>
            <c:strRef>
              <c:f>Sheet1!$B$1</c:f>
              <c:strCache>
                <c:ptCount val="1"/>
                <c:pt idx="0">
                  <c:v>Sales</c:v>
                </c:pt>
              </c:strCache>
            </c:strRef>
          </c:tx>
          <c:cat>
            <c:strRef>
              <c:f>Sheet1!$A$2:$A$6</c:f>
              <c:strCache>
                <c:ptCount val="5"/>
                <c:pt idx="0">
                  <c:v>Local church</c:v>
                </c:pt>
                <c:pt idx="1">
                  <c:v>Conference</c:v>
                </c:pt>
                <c:pt idx="2">
                  <c:v>Union</c:v>
                </c:pt>
                <c:pt idx="3">
                  <c:v>Division</c:v>
                </c:pt>
                <c:pt idx="4">
                  <c:v>General Conference</c:v>
                </c:pt>
              </c:strCache>
            </c:strRef>
          </c:cat>
          <c:val>
            <c:numRef>
              <c:f>Sheet1!$B$2:$B$6</c:f>
              <c:numCache>
                <c:formatCode>0%</c:formatCode>
                <c:ptCount val="5"/>
                <c:pt idx="0">
                  <c:v>0.5</c:v>
                </c:pt>
                <c:pt idx="1">
                  <c:v>0.2</c:v>
                </c:pt>
                <c:pt idx="2">
                  <c:v>0.05</c:v>
                </c:pt>
                <c:pt idx="3">
                  <c:v>0.05</c:v>
                </c:pt>
                <c:pt idx="4">
                  <c:v>0.2</c:v>
                </c:pt>
              </c:numCache>
            </c:numRef>
          </c:val>
        </c:ser>
        <c:ser>
          <c:idx val="1"/>
          <c:order val="1"/>
          <c:tx>
            <c:strRef>
              <c:f>Sheet1!$C$1</c:f>
              <c:strCache>
                <c:ptCount val="1"/>
                <c:pt idx="0">
                  <c:v>Column1</c:v>
                </c:pt>
              </c:strCache>
            </c:strRef>
          </c:tx>
          <c:cat>
            <c:strRef>
              <c:f>Sheet1!$A$2:$A$6</c:f>
              <c:strCache>
                <c:ptCount val="5"/>
                <c:pt idx="0">
                  <c:v>Local church</c:v>
                </c:pt>
                <c:pt idx="1">
                  <c:v>Conference</c:v>
                </c:pt>
                <c:pt idx="2">
                  <c:v>Union</c:v>
                </c:pt>
                <c:pt idx="3">
                  <c:v>Division</c:v>
                </c:pt>
                <c:pt idx="4">
                  <c:v>General Conference</c:v>
                </c:pt>
              </c:strCache>
            </c:strRef>
          </c:cat>
          <c:val>
            <c:numRef>
              <c:f>Sheet1!$C$2:$C$6</c:f>
              <c:numCache>
                <c:formatCode>General</c:formatCode>
                <c:ptCount val="5"/>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1193674540682417"/>
          <c:y val="0.13387868183143772"/>
          <c:w val="0.28639658792650918"/>
          <c:h val="0.6329184893554972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0.37</cdr:x>
      <cdr:y>0.46667</cdr:y>
    </cdr:from>
    <cdr:to>
      <cdr:x>0.65</cdr:x>
      <cdr:y>0.6417</cdr:y>
    </cdr:to>
    <cdr:sp macro="" textlink="">
      <cdr:nvSpPr>
        <cdr:cNvPr id="2" name="Rectangle 1"/>
        <cdr:cNvSpPr/>
      </cdr:nvSpPr>
      <cdr:spPr>
        <a:xfrm xmlns:a="http://schemas.openxmlformats.org/drawingml/2006/main">
          <a:off x="2819400" y="3200400"/>
          <a:ext cx="2133600" cy="1200356"/>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p xmlns:a="http://schemas.openxmlformats.org/drawingml/2006/main">
          <a:pPr algn="ctr"/>
          <a:r>
            <a:rPr lang="en-US" sz="2400" b="1" dirty="0" smtClean="0">
              <a:ln w="11430"/>
              <a:solidFill>
                <a:schemeClr val="bg1"/>
              </a:solidFill>
              <a:effectLst>
                <a:outerShdw blurRad="50800" dist="39000" dir="5460000" algn="tl">
                  <a:srgbClr val="000000">
                    <a:alpha val="38000"/>
                  </a:srgbClr>
                </a:outerShdw>
              </a:effectLst>
              <a:latin typeface="Arial Black" pitchFamily="34" charset="0"/>
              <a:cs typeface="Aharoni" pitchFamily="2" charset="-79"/>
            </a:rPr>
            <a:t>Local Church</a:t>
          </a:r>
        </a:p>
        <a:p xmlns:a="http://schemas.openxmlformats.org/drawingml/2006/main">
          <a:pPr algn="ctr"/>
          <a:r>
            <a:rPr lang="en-US" sz="2400" b="1" cap="none" spc="0" dirty="0" smtClean="0">
              <a:ln w="11430"/>
              <a:solidFill>
                <a:schemeClr val="bg1"/>
              </a:solidFill>
              <a:effectLst>
                <a:outerShdw blurRad="50800" dist="39000" dir="5460000" algn="tl">
                  <a:srgbClr val="000000">
                    <a:alpha val="38000"/>
                  </a:srgbClr>
                </a:outerShdw>
              </a:effectLst>
              <a:latin typeface="Arial Black" pitchFamily="34" charset="0"/>
              <a:cs typeface="Aharoni" pitchFamily="2" charset="-79"/>
            </a:rPr>
            <a:t>50%</a:t>
          </a:r>
          <a:endParaRPr lang="en-US" sz="2400" b="1" cap="none" spc="0" dirty="0">
            <a:ln w="11430"/>
            <a:solidFill>
              <a:schemeClr val="bg1"/>
            </a:solidFill>
            <a:effectLst>
              <a:outerShdw blurRad="50800" dist="39000" dir="5460000" algn="tl">
                <a:srgbClr val="000000">
                  <a:alpha val="38000"/>
                </a:srgbClr>
              </a:outerShdw>
            </a:effectLst>
            <a:latin typeface="Arial Black" pitchFamily="34" charset="0"/>
            <a:cs typeface="Aharoni" pitchFamily="2" charset="-79"/>
          </a:endParaRPr>
        </a:p>
      </cdr:txBody>
    </cdr:sp>
  </cdr:relSizeAnchor>
  <cdr:relSizeAnchor xmlns:cdr="http://schemas.openxmlformats.org/drawingml/2006/chartDrawing">
    <cdr:from>
      <cdr:x>0.07</cdr:x>
      <cdr:y>0.66667</cdr:y>
    </cdr:from>
    <cdr:to>
      <cdr:x>0.34773</cdr:x>
      <cdr:y>0.78784</cdr:y>
    </cdr:to>
    <cdr:sp macro="" textlink="">
      <cdr:nvSpPr>
        <cdr:cNvPr id="3" name="Rectangle 2"/>
        <cdr:cNvSpPr/>
      </cdr:nvSpPr>
      <cdr:spPr>
        <a:xfrm xmlns:a="http://schemas.openxmlformats.org/drawingml/2006/main">
          <a:off x="533400" y="4572000"/>
          <a:ext cx="2116303" cy="83098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p xmlns:a="http://schemas.openxmlformats.org/drawingml/2006/main">
          <a:pPr algn="ctr"/>
          <a:r>
            <a:rPr lang="en-US" sz="2400" b="1" dirty="0" smtClean="0">
              <a:ln w="11430"/>
              <a:solidFill>
                <a:schemeClr val="bg1"/>
              </a:solidFill>
              <a:effectLst>
                <a:outerShdw blurRad="50800" dist="39000" dir="5460000" algn="tl">
                  <a:srgbClr val="000000">
                    <a:alpha val="38000"/>
                  </a:srgbClr>
                </a:outerShdw>
              </a:effectLst>
              <a:latin typeface="Arial Black" pitchFamily="34" charset="0"/>
            </a:rPr>
            <a:t>Conference</a:t>
          </a:r>
        </a:p>
        <a:p xmlns:a="http://schemas.openxmlformats.org/drawingml/2006/main">
          <a:pPr algn="ctr"/>
          <a:r>
            <a:rPr lang="en-US" sz="2400" b="1" cap="none" spc="0" dirty="0" smtClean="0">
              <a:ln w="11430"/>
              <a:solidFill>
                <a:schemeClr val="bg1"/>
              </a:solidFill>
              <a:effectLst>
                <a:outerShdw blurRad="50800" dist="39000" dir="5460000" algn="tl">
                  <a:srgbClr val="000000">
                    <a:alpha val="38000"/>
                  </a:srgbClr>
                </a:outerShdw>
              </a:effectLst>
              <a:latin typeface="Arial Black" pitchFamily="34" charset="0"/>
            </a:rPr>
            <a:t>20%</a:t>
          </a:r>
          <a:endParaRPr lang="en-US" sz="2400" b="1" cap="none" spc="0" dirty="0">
            <a:ln w="11430"/>
            <a:solidFill>
              <a:schemeClr val="bg1"/>
            </a:solidFill>
            <a:effectLst>
              <a:outerShdw blurRad="50800" dist="39000" dir="5460000" algn="tl">
                <a:srgbClr val="000000">
                  <a:alpha val="38000"/>
                </a:srgbClr>
              </a:outerShdw>
            </a:effectLst>
            <a:latin typeface="Arial Black" pitchFamily="34" charset="0"/>
          </a:endParaRPr>
        </a:p>
      </cdr:txBody>
    </cdr:sp>
  </cdr:relSizeAnchor>
  <cdr:relSizeAnchor xmlns:cdr="http://schemas.openxmlformats.org/drawingml/2006/chartDrawing">
    <cdr:from>
      <cdr:x>0.01793</cdr:x>
      <cdr:y>0.56667</cdr:y>
    </cdr:from>
    <cdr:to>
      <cdr:x>0.23969</cdr:x>
      <cdr:y>0.63399</cdr:y>
    </cdr:to>
    <cdr:sp macro="" textlink="">
      <cdr:nvSpPr>
        <cdr:cNvPr id="4" name="Rectangle 3"/>
        <cdr:cNvSpPr/>
      </cdr:nvSpPr>
      <cdr:spPr>
        <a:xfrm xmlns:a="http://schemas.openxmlformats.org/drawingml/2006/main">
          <a:off x="136589" y="3886223"/>
          <a:ext cx="1689885" cy="461665"/>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p xmlns:a="http://schemas.openxmlformats.org/drawingml/2006/main">
          <a:pPr algn="ctr"/>
          <a:r>
            <a:rPr lang="en-US" sz="2400" b="1" dirty="0" smtClean="0">
              <a:ln w="11430"/>
              <a:solidFill>
                <a:schemeClr val="bg1"/>
              </a:solidFill>
              <a:effectLst>
                <a:outerShdw blurRad="50800" dist="39000" dir="5460000" algn="tl">
                  <a:srgbClr val="000000">
                    <a:alpha val="38000"/>
                  </a:srgbClr>
                </a:outerShdw>
              </a:effectLst>
              <a:latin typeface="Arial Black" pitchFamily="34" charset="0"/>
            </a:rPr>
            <a:t>Union </a:t>
          </a:r>
          <a:r>
            <a:rPr lang="en-US" sz="2000" b="1" dirty="0" smtClean="0">
              <a:ln w="11430"/>
              <a:solidFill>
                <a:schemeClr val="bg1"/>
              </a:solidFill>
              <a:effectLst>
                <a:outerShdw blurRad="50800" dist="39000" dir="5460000" algn="tl">
                  <a:srgbClr val="000000">
                    <a:alpha val="38000"/>
                  </a:srgbClr>
                </a:outerShdw>
              </a:effectLst>
              <a:latin typeface="Arial Black" pitchFamily="34" charset="0"/>
            </a:rPr>
            <a:t>5%</a:t>
          </a:r>
          <a:endParaRPr lang="en-US" sz="2000" b="1" cap="none" spc="0" dirty="0">
            <a:ln w="11430"/>
            <a:solidFill>
              <a:schemeClr val="bg1"/>
            </a:solidFill>
            <a:effectLst>
              <a:outerShdw blurRad="50800" dist="39000" dir="5460000" algn="tl">
                <a:srgbClr val="000000">
                  <a:alpha val="38000"/>
                </a:srgbClr>
              </a:outerShdw>
            </a:effectLst>
            <a:latin typeface="Arial Black" pitchFamily="34" charset="0"/>
          </a:endParaRPr>
        </a:p>
      </cdr:txBody>
    </cdr:sp>
  </cdr:relSizeAnchor>
  <cdr:relSizeAnchor xmlns:cdr="http://schemas.openxmlformats.org/drawingml/2006/chartDrawing">
    <cdr:from>
      <cdr:x>0.01557</cdr:x>
      <cdr:y>0.49739</cdr:y>
    </cdr:from>
    <cdr:to>
      <cdr:x>0.28426</cdr:x>
      <cdr:y>0.56471</cdr:y>
    </cdr:to>
    <cdr:sp macro="" textlink="">
      <cdr:nvSpPr>
        <cdr:cNvPr id="5" name="Rectangle 4"/>
        <cdr:cNvSpPr/>
      </cdr:nvSpPr>
      <cdr:spPr>
        <a:xfrm xmlns:a="http://schemas.openxmlformats.org/drawingml/2006/main">
          <a:off x="118675" y="3411101"/>
          <a:ext cx="2047355" cy="461665"/>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p xmlns:a="http://schemas.openxmlformats.org/drawingml/2006/main">
          <a:pPr algn="ctr"/>
          <a:r>
            <a:rPr lang="en-US" sz="2400" b="1" dirty="0" smtClean="0">
              <a:ln w="11430"/>
              <a:solidFill>
                <a:schemeClr val="bg1"/>
              </a:solidFill>
              <a:effectLst>
                <a:outerShdw blurRad="50800" dist="39000" dir="5460000" algn="tl">
                  <a:srgbClr val="000000">
                    <a:alpha val="38000"/>
                  </a:srgbClr>
                </a:outerShdw>
              </a:effectLst>
              <a:latin typeface="Arial Black" pitchFamily="34" charset="0"/>
            </a:rPr>
            <a:t>Division </a:t>
          </a:r>
          <a:r>
            <a:rPr lang="en-US" sz="2000" b="1" dirty="0" smtClean="0">
              <a:ln w="11430"/>
              <a:solidFill>
                <a:schemeClr val="bg1"/>
              </a:solidFill>
              <a:effectLst>
                <a:outerShdw blurRad="50800" dist="39000" dir="5460000" algn="tl">
                  <a:srgbClr val="000000">
                    <a:alpha val="38000"/>
                  </a:srgbClr>
                </a:outerShdw>
              </a:effectLst>
              <a:latin typeface="Arial Black" pitchFamily="34" charset="0"/>
            </a:rPr>
            <a:t>5%</a:t>
          </a:r>
          <a:endParaRPr lang="en-US" sz="2000" b="1" cap="none" spc="0" dirty="0">
            <a:ln w="11430"/>
            <a:solidFill>
              <a:schemeClr val="bg1"/>
            </a:solidFill>
            <a:effectLst>
              <a:outerShdw blurRad="50800" dist="39000" dir="5460000" algn="tl">
                <a:srgbClr val="000000">
                  <a:alpha val="38000"/>
                </a:srgbClr>
              </a:outerShdw>
            </a:effectLst>
            <a:latin typeface="Arial Black" pitchFamily="34" charset="0"/>
          </a:endParaRPr>
        </a:p>
      </cdr:txBody>
    </cdr:sp>
  </cdr:relSizeAnchor>
  <cdr:relSizeAnchor xmlns:cdr="http://schemas.openxmlformats.org/drawingml/2006/chartDrawing">
    <cdr:from>
      <cdr:x>0.08</cdr:x>
      <cdr:y>0.3</cdr:y>
    </cdr:from>
    <cdr:to>
      <cdr:x>0.35773</cdr:x>
      <cdr:y>0.47503</cdr:y>
    </cdr:to>
    <cdr:sp macro="" textlink="">
      <cdr:nvSpPr>
        <cdr:cNvPr id="6" name="Rectangle 5"/>
        <cdr:cNvSpPr/>
      </cdr:nvSpPr>
      <cdr:spPr>
        <a:xfrm xmlns:a="http://schemas.openxmlformats.org/drawingml/2006/main">
          <a:off x="609600" y="2057400"/>
          <a:ext cx="2116285" cy="1200329"/>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p xmlns:a="http://schemas.openxmlformats.org/drawingml/2006/main">
          <a:pPr algn="ctr"/>
          <a:r>
            <a:rPr lang="en-US" sz="2400" b="1" dirty="0" smtClean="0">
              <a:ln w="11430"/>
              <a:solidFill>
                <a:schemeClr val="bg1"/>
              </a:solidFill>
              <a:effectLst>
                <a:outerShdw blurRad="50800" dist="39000" dir="5460000" algn="tl">
                  <a:srgbClr val="000000">
                    <a:alpha val="38000"/>
                  </a:srgbClr>
                </a:outerShdw>
              </a:effectLst>
              <a:latin typeface="Arial Black" pitchFamily="34" charset="0"/>
            </a:rPr>
            <a:t>General</a:t>
          </a:r>
        </a:p>
        <a:p xmlns:a="http://schemas.openxmlformats.org/drawingml/2006/main">
          <a:pPr algn="ctr"/>
          <a:r>
            <a:rPr lang="en-US" sz="2400" b="1" cap="none" spc="0" dirty="0" smtClean="0">
              <a:ln w="11430"/>
              <a:solidFill>
                <a:schemeClr val="bg1"/>
              </a:solidFill>
              <a:effectLst>
                <a:outerShdw blurRad="50800" dist="39000" dir="5460000" algn="tl">
                  <a:srgbClr val="000000">
                    <a:alpha val="38000"/>
                  </a:srgbClr>
                </a:outerShdw>
              </a:effectLst>
              <a:latin typeface="Arial Black" pitchFamily="34" charset="0"/>
            </a:rPr>
            <a:t>Conference</a:t>
          </a:r>
        </a:p>
        <a:p xmlns:a="http://schemas.openxmlformats.org/drawingml/2006/main">
          <a:pPr algn="ctr"/>
          <a:r>
            <a:rPr lang="en-US" sz="2400" b="1" dirty="0" smtClean="0">
              <a:ln w="11430"/>
              <a:solidFill>
                <a:schemeClr val="bg1"/>
              </a:solidFill>
              <a:effectLst>
                <a:outerShdw blurRad="50800" dist="39000" dir="5460000" algn="tl">
                  <a:srgbClr val="000000">
                    <a:alpha val="38000"/>
                  </a:srgbClr>
                </a:outerShdw>
              </a:effectLst>
              <a:latin typeface="Arial Black" pitchFamily="34" charset="0"/>
            </a:rPr>
            <a:t>20%</a:t>
          </a:r>
          <a:endParaRPr lang="en-US" sz="2400" b="1" cap="none" spc="0" dirty="0">
            <a:ln w="11430"/>
            <a:solidFill>
              <a:schemeClr val="bg1"/>
            </a:solidFill>
            <a:effectLst>
              <a:outerShdw blurRad="50800" dist="39000" dir="5460000" algn="tl">
                <a:srgbClr val="000000">
                  <a:alpha val="38000"/>
                </a:srgbClr>
              </a:outerShdw>
            </a:effectLst>
            <a:latin typeface="Arial Black" pitchFamily="34" charset="0"/>
          </a:endParaRPr>
        </a:p>
      </cdr:txBody>
    </cdr:sp>
  </cdr:relSizeAnchor>
  <cdr:relSizeAnchor xmlns:cdr="http://schemas.openxmlformats.org/drawingml/2006/chartDrawing">
    <cdr:from>
      <cdr:x>0.91</cdr:x>
      <cdr:y>0.16667</cdr:y>
    </cdr:from>
    <cdr:to>
      <cdr:x>1</cdr:x>
      <cdr:y>0.23333</cdr:y>
    </cdr:to>
    <cdr:sp macro="" textlink="">
      <cdr:nvSpPr>
        <cdr:cNvPr id="7" name="TextBox 6"/>
        <cdr:cNvSpPr txBox="1"/>
      </cdr:nvSpPr>
      <cdr:spPr>
        <a:xfrm xmlns:a="http://schemas.openxmlformats.org/drawingml/2006/main">
          <a:off x="6934200" y="1143000"/>
          <a:ext cx="685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50%</a:t>
          </a:r>
          <a:endParaRPr lang="en-US" sz="2000" dirty="0"/>
        </a:p>
      </cdr:txBody>
    </cdr:sp>
  </cdr:relSizeAnchor>
  <cdr:relSizeAnchor xmlns:cdr="http://schemas.openxmlformats.org/drawingml/2006/chartDrawing">
    <cdr:from>
      <cdr:x>0.90806</cdr:x>
      <cdr:y>0.28889</cdr:y>
    </cdr:from>
    <cdr:to>
      <cdr:x>0.99806</cdr:x>
      <cdr:y>0.35556</cdr:y>
    </cdr:to>
    <cdr:sp macro="" textlink="">
      <cdr:nvSpPr>
        <cdr:cNvPr id="8" name="TextBox 7"/>
        <cdr:cNvSpPr txBox="1"/>
      </cdr:nvSpPr>
      <cdr:spPr>
        <a:xfrm xmlns:a="http://schemas.openxmlformats.org/drawingml/2006/main">
          <a:off x="6919452" y="1981200"/>
          <a:ext cx="685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20%</a:t>
          </a:r>
          <a:endParaRPr lang="en-US" sz="2000" dirty="0"/>
        </a:p>
      </cdr:txBody>
    </cdr:sp>
  </cdr:relSizeAnchor>
  <cdr:relSizeAnchor xmlns:cdr="http://schemas.openxmlformats.org/drawingml/2006/chartDrawing">
    <cdr:from>
      <cdr:x>0.92</cdr:x>
      <cdr:y>0.42222</cdr:y>
    </cdr:from>
    <cdr:to>
      <cdr:x>1</cdr:x>
      <cdr:y>0.46667</cdr:y>
    </cdr:to>
    <cdr:sp macro="" textlink="">
      <cdr:nvSpPr>
        <cdr:cNvPr id="9" name="TextBox 8"/>
        <cdr:cNvSpPr txBox="1"/>
      </cdr:nvSpPr>
      <cdr:spPr>
        <a:xfrm xmlns:a="http://schemas.openxmlformats.org/drawingml/2006/main">
          <a:off x="7010400" y="2895600"/>
          <a:ext cx="609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5%</a:t>
          </a:r>
          <a:endParaRPr lang="en-US" sz="2000" dirty="0"/>
        </a:p>
      </cdr:txBody>
    </cdr:sp>
  </cdr:relSizeAnchor>
  <cdr:relSizeAnchor xmlns:cdr="http://schemas.openxmlformats.org/drawingml/2006/chartDrawing">
    <cdr:from>
      <cdr:x>0.91806</cdr:x>
      <cdr:y>0.54444</cdr:y>
    </cdr:from>
    <cdr:to>
      <cdr:x>0.99806</cdr:x>
      <cdr:y>0.6</cdr:y>
    </cdr:to>
    <cdr:sp macro="" textlink="">
      <cdr:nvSpPr>
        <cdr:cNvPr id="11" name="TextBox 10"/>
        <cdr:cNvSpPr txBox="1"/>
      </cdr:nvSpPr>
      <cdr:spPr>
        <a:xfrm xmlns:a="http://schemas.openxmlformats.org/drawingml/2006/main">
          <a:off x="6995652" y="3733800"/>
          <a:ext cx="6096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5%</a:t>
          </a:r>
          <a:endParaRPr lang="en-US" sz="2000" dirty="0"/>
        </a:p>
      </cdr:txBody>
    </cdr:sp>
  </cdr:relSizeAnchor>
  <cdr:relSizeAnchor xmlns:cdr="http://schemas.openxmlformats.org/drawingml/2006/chartDrawing">
    <cdr:from>
      <cdr:x>0.91</cdr:x>
      <cdr:y>0.72222</cdr:y>
    </cdr:from>
    <cdr:to>
      <cdr:x>0.99</cdr:x>
      <cdr:y>0.77778</cdr:y>
    </cdr:to>
    <cdr:sp macro="" textlink="">
      <cdr:nvSpPr>
        <cdr:cNvPr id="12" name="TextBox 11"/>
        <cdr:cNvSpPr txBox="1"/>
      </cdr:nvSpPr>
      <cdr:spPr>
        <a:xfrm xmlns:a="http://schemas.openxmlformats.org/drawingml/2006/main">
          <a:off x="6934200" y="4953000"/>
          <a:ext cx="6096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20%</a:t>
          </a: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AF389E-DFD6-4B28-A4AB-271390395D65}" type="datetimeFigureOut">
              <a:rPr lang="en-US" smtClean="0"/>
              <a:t>7/8/2016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BC829C-E69E-4665-880F-C6F388FBD93E}" type="slidenum">
              <a:rPr lang="en-US" smtClean="0"/>
              <a:t>‹#›</a:t>
            </a:fld>
            <a:endParaRPr lang="en-US"/>
          </a:p>
        </p:txBody>
      </p:sp>
    </p:spTree>
    <p:extLst>
      <p:ext uri="{BB962C8B-B14F-4D97-AF65-F5344CB8AC3E}">
        <p14:creationId xmlns:p14="http://schemas.microsoft.com/office/powerpoint/2010/main" val="263587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F6E82-EC3E-46C5-A122-02F2E38B5E63}" type="slidenum">
              <a:rPr lang="en-US" smtClean="0"/>
              <a:t>5</a:t>
            </a:fld>
            <a:endParaRPr lang="en-US"/>
          </a:p>
        </p:txBody>
      </p:sp>
    </p:spTree>
    <p:extLst>
      <p:ext uri="{BB962C8B-B14F-4D97-AF65-F5344CB8AC3E}">
        <p14:creationId xmlns:p14="http://schemas.microsoft.com/office/powerpoint/2010/main" val="6200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F6E82-EC3E-46C5-A122-02F2E38B5E63}" type="slidenum">
              <a:rPr lang="en-US" smtClean="0"/>
              <a:t>6</a:t>
            </a:fld>
            <a:endParaRPr lang="en-US"/>
          </a:p>
        </p:txBody>
      </p:sp>
    </p:spTree>
    <p:extLst>
      <p:ext uri="{BB962C8B-B14F-4D97-AF65-F5344CB8AC3E}">
        <p14:creationId xmlns:p14="http://schemas.microsoft.com/office/powerpoint/2010/main" val="6200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F6E82-EC3E-46C5-A122-02F2E38B5E63}" type="slidenum">
              <a:rPr lang="en-US" smtClean="0"/>
              <a:t>7</a:t>
            </a:fld>
            <a:endParaRPr lang="en-US"/>
          </a:p>
        </p:txBody>
      </p:sp>
    </p:spTree>
    <p:extLst>
      <p:ext uri="{BB962C8B-B14F-4D97-AF65-F5344CB8AC3E}">
        <p14:creationId xmlns:p14="http://schemas.microsoft.com/office/powerpoint/2010/main" val="6200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F6E82-EC3E-46C5-A122-02F2E38B5E63}" type="slidenum">
              <a:rPr lang="en-US" smtClean="0"/>
              <a:t>8</a:t>
            </a:fld>
            <a:endParaRPr lang="en-US"/>
          </a:p>
        </p:txBody>
      </p:sp>
    </p:spTree>
    <p:extLst>
      <p:ext uri="{BB962C8B-B14F-4D97-AF65-F5344CB8AC3E}">
        <p14:creationId xmlns:p14="http://schemas.microsoft.com/office/powerpoint/2010/main" val="6200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C829C-E69E-4665-880F-C6F388FBD93E}" type="slidenum">
              <a:rPr lang="en-US" smtClean="0"/>
              <a:t>10</a:t>
            </a:fld>
            <a:endParaRPr lang="en-US"/>
          </a:p>
        </p:txBody>
      </p:sp>
    </p:spTree>
    <p:extLst>
      <p:ext uri="{BB962C8B-B14F-4D97-AF65-F5344CB8AC3E}">
        <p14:creationId xmlns:p14="http://schemas.microsoft.com/office/powerpoint/2010/main" val="146406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C829C-E69E-4665-880F-C6F388FBD93E}" type="slidenum">
              <a:rPr lang="en-US" smtClean="0"/>
              <a:t>11</a:t>
            </a:fld>
            <a:endParaRPr lang="en-US"/>
          </a:p>
        </p:txBody>
      </p:sp>
    </p:spTree>
    <p:extLst>
      <p:ext uri="{BB962C8B-B14F-4D97-AF65-F5344CB8AC3E}">
        <p14:creationId xmlns:p14="http://schemas.microsoft.com/office/powerpoint/2010/main" val="107302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F6E82-EC3E-46C5-A122-02F2E38B5E63}" type="slidenum">
              <a:rPr lang="en-US" smtClean="0"/>
              <a:t>16</a:t>
            </a:fld>
            <a:endParaRPr lang="en-US"/>
          </a:p>
        </p:txBody>
      </p:sp>
    </p:spTree>
    <p:extLst>
      <p:ext uri="{BB962C8B-B14F-4D97-AF65-F5344CB8AC3E}">
        <p14:creationId xmlns:p14="http://schemas.microsoft.com/office/powerpoint/2010/main" val="6200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7AB5C7-2A81-4541-B7C2-068F4019FFCA}"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4470-6B8F-4405-8840-775A1655BA4C}" type="slidenum">
              <a:rPr lang="en-US" smtClean="0"/>
              <a:t>‹#›</a:t>
            </a:fld>
            <a:endParaRPr lang="en-US"/>
          </a:p>
        </p:txBody>
      </p:sp>
    </p:spTree>
    <p:extLst>
      <p:ext uri="{BB962C8B-B14F-4D97-AF65-F5344CB8AC3E}">
        <p14:creationId xmlns:p14="http://schemas.microsoft.com/office/powerpoint/2010/main" val="161736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AB5C7-2A81-4541-B7C2-068F4019FFCA}"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4470-6B8F-4405-8840-775A1655BA4C}" type="slidenum">
              <a:rPr lang="en-US" smtClean="0"/>
              <a:t>‹#›</a:t>
            </a:fld>
            <a:endParaRPr lang="en-US"/>
          </a:p>
        </p:txBody>
      </p:sp>
    </p:spTree>
    <p:extLst>
      <p:ext uri="{BB962C8B-B14F-4D97-AF65-F5344CB8AC3E}">
        <p14:creationId xmlns:p14="http://schemas.microsoft.com/office/powerpoint/2010/main" val="264564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AB5C7-2A81-4541-B7C2-068F4019FFCA}"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4470-6B8F-4405-8840-775A1655BA4C}" type="slidenum">
              <a:rPr lang="en-US" smtClean="0"/>
              <a:t>‹#›</a:t>
            </a:fld>
            <a:endParaRPr lang="en-US"/>
          </a:p>
        </p:txBody>
      </p:sp>
    </p:spTree>
    <p:extLst>
      <p:ext uri="{BB962C8B-B14F-4D97-AF65-F5344CB8AC3E}">
        <p14:creationId xmlns:p14="http://schemas.microsoft.com/office/powerpoint/2010/main" val="198511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AB5C7-2A81-4541-B7C2-068F4019FFCA}"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4470-6B8F-4405-8840-775A1655BA4C}" type="slidenum">
              <a:rPr lang="en-US" smtClean="0"/>
              <a:t>‹#›</a:t>
            </a:fld>
            <a:endParaRPr lang="en-US"/>
          </a:p>
        </p:txBody>
      </p:sp>
    </p:spTree>
    <p:extLst>
      <p:ext uri="{BB962C8B-B14F-4D97-AF65-F5344CB8AC3E}">
        <p14:creationId xmlns:p14="http://schemas.microsoft.com/office/powerpoint/2010/main" val="301582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7AB5C7-2A81-4541-B7C2-068F4019FFCA}"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F4470-6B8F-4405-8840-775A1655BA4C}" type="slidenum">
              <a:rPr lang="en-US" smtClean="0"/>
              <a:t>‹#›</a:t>
            </a:fld>
            <a:endParaRPr lang="en-US"/>
          </a:p>
        </p:txBody>
      </p:sp>
    </p:spTree>
    <p:extLst>
      <p:ext uri="{BB962C8B-B14F-4D97-AF65-F5344CB8AC3E}">
        <p14:creationId xmlns:p14="http://schemas.microsoft.com/office/powerpoint/2010/main" val="97156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7AB5C7-2A81-4541-B7C2-068F4019FFCA}"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F4470-6B8F-4405-8840-775A1655BA4C}" type="slidenum">
              <a:rPr lang="en-US" smtClean="0"/>
              <a:t>‹#›</a:t>
            </a:fld>
            <a:endParaRPr lang="en-US"/>
          </a:p>
        </p:txBody>
      </p:sp>
    </p:spTree>
    <p:extLst>
      <p:ext uri="{BB962C8B-B14F-4D97-AF65-F5344CB8AC3E}">
        <p14:creationId xmlns:p14="http://schemas.microsoft.com/office/powerpoint/2010/main" val="355654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7AB5C7-2A81-4541-B7C2-068F4019FFCA}" type="datetimeFigureOut">
              <a:rPr lang="en-US" smtClean="0"/>
              <a:t>7/8/2016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FF4470-6B8F-4405-8840-775A1655BA4C}" type="slidenum">
              <a:rPr lang="en-US" smtClean="0"/>
              <a:t>‹#›</a:t>
            </a:fld>
            <a:endParaRPr lang="en-US"/>
          </a:p>
        </p:txBody>
      </p:sp>
    </p:spTree>
    <p:extLst>
      <p:ext uri="{BB962C8B-B14F-4D97-AF65-F5344CB8AC3E}">
        <p14:creationId xmlns:p14="http://schemas.microsoft.com/office/powerpoint/2010/main" val="371380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7AB5C7-2A81-4541-B7C2-068F4019FFCA}" type="datetimeFigureOut">
              <a:rPr lang="en-US" smtClean="0"/>
              <a:t>7/8/2016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FF4470-6B8F-4405-8840-775A1655BA4C}" type="slidenum">
              <a:rPr lang="en-US" smtClean="0"/>
              <a:t>‹#›</a:t>
            </a:fld>
            <a:endParaRPr lang="en-US"/>
          </a:p>
        </p:txBody>
      </p:sp>
    </p:spTree>
    <p:extLst>
      <p:ext uri="{BB962C8B-B14F-4D97-AF65-F5344CB8AC3E}">
        <p14:creationId xmlns:p14="http://schemas.microsoft.com/office/powerpoint/2010/main" val="152208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AB5C7-2A81-4541-B7C2-068F4019FFCA}" type="datetimeFigureOut">
              <a:rPr lang="en-US" smtClean="0"/>
              <a:t>7/8/2016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FF4470-6B8F-4405-8840-775A1655BA4C}" type="slidenum">
              <a:rPr lang="en-US" smtClean="0"/>
              <a:t>‹#›</a:t>
            </a:fld>
            <a:endParaRPr lang="en-US"/>
          </a:p>
        </p:txBody>
      </p:sp>
    </p:spTree>
    <p:extLst>
      <p:ext uri="{BB962C8B-B14F-4D97-AF65-F5344CB8AC3E}">
        <p14:creationId xmlns:p14="http://schemas.microsoft.com/office/powerpoint/2010/main" val="399730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AB5C7-2A81-4541-B7C2-068F4019FFCA}"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F4470-6B8F-4405-8840-775A1655BA4C}" type="slidenum">
              <a:rPr lang="en-US" smtClean="0"/>
              <a:t>‹#›</a:t>
            </a:fld>
            <a:endParaRPr lang="en-US"/>
          </a:p>
        </p:txBody>
      </p:sp>
    </p:spTree>
    <p:extLst>
      <p:ext uri="{BB962C8B-B14F-4D97-AF65-F5344CB8AC3E}">
        <p14:creationId xmlns:p14="http://schemas.microsoft.com/office/powerpoint/2010/main" val="231282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AB5C7-2A81-4541-B7C2-068F4019FFCA}"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F4470-6B8F-4405-8840-775A1655BA4C}" type="slidenum">
              <a:rPr lang="en-US" smtClean="0"/>
              <a:t>‹#›</a:t>
            </a:fld>
            <a:endParaRPr lang="en-US"/>
          </a:p>
        </p:txBody>
      </p:sp>
    </p:spTree>
    <p:extLst>
      <p:ext uri="{BB962C8B-B14F-4D97-AF65-F5344CB8AC3E}">
        <p14:creationId xmlns:p14="http://schemas.microsoft.com/office/powerpoint/2010/main" val="221754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AB5C7-2A81-4541-B7C2-068F4019FFCA}" type="datetimeFigureOut">
              <a:rPr lang="en-US" smtClean="0"/>
              <a:t>7/8/2016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F4470-6B8F-4405-8840-775A1655BA4C}" type="slidenum">
              <a:rPr lang="en-US" smtClean="0"/>
              <a:t>‹#›</a:t>
            </a:fld>
            <a:endParaRPr lang="en-US"/>
          </a:p>
        </p:txBody>
      </p:sp>
    </p:spTree>
    <p:extLst>
      <p:ext uri="{BB962C8B-B14F-4D97-AF65-F5344CB8AC3E}">
        <p14:creationId xmlns:p14="http://schemas.microsoft.com/office/powerpoint/2010/main" val="2053639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gif"/><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gif"/><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gif"/><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gif"/><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adventiststewardship.com/site/1/template/header_bg.jpg"/>
          <p:cNvPicPr>
            <a:picLocks noChangeAspect="1" noChangeArrowheads="1"/>
          </p:cNvPicPr>
          <p:nvPr/>
        </p:nvPicPr>
        <p:blipFill>
          <a:blip r:embed="rId3"/>
          <a:srcRect/>
          <a:stretch>
            <a:fillRect/>
          </a:stretch>
        </p:blipFill>
        <p:spPr bwMode="auto">
          <a:xfrm>
            <a:off x="1" y="0"/>
            <a:ext cx="9144000" cy="1676400"/>
          </a:xfrm>
          <a:prstGeom prst="rect">
            <a:avLst/>
          </a:prstGeom>
          <a:noFill/>
        </p:spPr>
      </p:pic>
      <p:pic>
        <p:nvPicPr>
          <p:cNvPr id="4" name="Picture 2" descr="C:\Users\Mangwende\Desktop\Youth &amp; ACMin. Material\AY-PF-Adven Logos\Copy (2) of SDA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76480"/>
            <a:ext cx="1371600" cy="1200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2514600" y="0"/>
            <a:ext cx="5105400" cy="1323439"/>
          </a:xfrm>
          <a:prstGeom prst="rect">
            <a:avLst/>
          </a:prstGeom>
          <a:solidFill>
            <a:schemeClr val="tx1">
              <a:lumMod val="85000"/>
              <a:lumOff val="15000"/>
            </a:schemeClr>
          </a:solidFill>
        </p:spPr>
        <p:txBody>
          <a:bodyPr wrap="square">
            <a:spAutoFit/>
          </a:bodyPr>
          <a:lstStyle/>
          <a:p>
            <a:pPr algn="ct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S</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TEWARDSHIP</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 M</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INISTRIES</a:t>
            </a:r>
          </a:p>
          <a:p>
            <a:pPr algn="ct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North Zimbabwe Conference</a:t>
            </a:r>
          </a:p>
          <a:p>
            <a:pPr algn="ct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Muzarabani Seminar 1-4 May 2016</a:t>
            </a:r>
          </a:p>
        </p:txBody>
      </p:sp>
      <p:sp>
        <p:nvSpPr>
          <p:cNvPr id="5" name="Rectangle 4"/>
          <p:cNvSpPr/>
          <p:nvPr/>
        </p:nvSpPr>
        <p:spPr>
          <a:xfrm>
            <a:off x="-9832" y="1700981"/>
            <a:ext cx="9144000" cy="5139869"/>
          </a:xfrm>
          <a:prstGeom prst="rect">
            <a:avLst/>
          </a:prstGeom>
        </p:spPr>
        <p:txBody>
          <a:bodyPr wrap="square">
            <a:spAutoFit/>
          </a:bodyPr>
          <a:lstStyle/>
          <a:p>
            <a:pPr algn="ctr"/>
            <a:r>
              <a:rPr lang="en-US" sz="7200" b="1" dirty="0" smtClean="0">
                <a:ln w="1905"/>
                <a:effectLst>
                  <a:innerShdw blurRad="69850" dist="43180" dir="5400000">
                    <a:srgbClr val="000000">
                      <a:alpha val="65000"/>
                    </a:srgbClr>
                  </a:innerShdw>
                </a:effectLst>
                <a:latin typeface="Aharoni" pitchFamily="2" charset="-79"/>
                <a:cs typeface="Aharoni" pitchFamily="2" charset="-79"/>
              </a:rPr>
              <a:t>Systematic Benevolence</a:t>
            </a:r>
          </a:p>
          <a:p>
            <a:pPr algn="ctr"/>
            <a:r>
              <a:rPr lang="en-US" sz="4000" b="1" dirty="0" smtClean="0">
                <a:ln w="1905"/>
                <a:effectLst>
                  <a:innerShdw blurRad="69850" dist="43180" dir="5400000">
                    <a:srgbClr val="000000">
                      <a:alpha val="65000"/>
                    </a:srgbClr>
                  </a:innerShdw>
                </a:effectLst>
                <a:latin typeface="Aharoni" pitchFamily="2" charset="-79"/>
                <a:cs typeface="Aharoni" pitchFamily="2" charset="-79"/>
              </a:rPr>
              <a:t>&amp;</a:t>
            </a:r>
            <a:endParaRPr lang="en-US" sz="4000" b="1" dirty="0">
              <a:ln w="1905"/>
              <a:effectLst>
                <a:innerShdw blurRad="69850" dist="43180" dir="5400000">
                  <a:srgbClr val="000000">
                    <a:alpha val="65000"/>
                  </a:srgbClr>
                </a:innerShdw>
              </a:effectLst>
              <a:latin typeface="Aharoni" pitchFamily="2" charset="-79"/>
              <a:cs typeface="Aharoni" pitchFamily="2" charset="-79"/>
            </a:endParaRPr>
          </a:p>
          <a:p>
            <a:pPr algn="ctr"/>
            <a:r>
              <a:rPr lang="en-US" sz="7200" b="1" dirty="0" smtClean="0">
                <a:ln w="1905"/>
                <a:effectLst>
                  <a:innerShdw blurRad="69850" dist="43180" dir="5400000">
                    <a:srgbClr val="000000">
                      <a:alpha val="65000"/>
                    </a:srgbClr>
                  </a:innerShdw>
                </a:effectLst>
                <a:latin typeface="Aharoni" pitchFamily="2" charset="-79"/>
                <a:cs typeface="Aharoni" pitchFamily="2" charset="-79"/>
              </a:rPr>
              <a:t>Combined Offerings</a:t>
            </a:r>
          </a:p>
          <a:p>
            <a:pPr algn="ctr"/>
            <a:r>
              <a:rPr lang="en-US" sz="7200" b="1" cap="none" spc="0" dirty="0" smtClean="0">
                <a:ln w="1905"/>
                <a:effectLst>
                  <a:innerShdw blurRad="69850" dist="43180" dir="5400000">
                    <a:srgbClr val="000000">
                      <a:alpha val="65000"/>
                    </a:srgbClr>
                  </a:innerShdw>
                </a:effectLst>
                <a:latin typeface="Aharoni" pitchFamily="2" charset="-79"/>
                <a:cs typeface="Aharoni" pitchFamily="2" charset="-79"/>
              </a:rPr>
              <a:t>Plan</a:t>
            </a:r>
            <a:endParaRPr lang="en-US" sz="7200" b="1" cap="none" spc="0" dirty="0">
              <a:ln w="1905"/>
              <a:effectLst>
                <a:innerShdw blurRad="69850" dist="43180" dir="5400000">
                  <a:srgbClr val="000000">
                    <a:alpha val="65000"/>
                  </a:srgbClr>
                </a:innerShdw>
              </a:effectLst>
              <a:latin typeface="Aharoni" pitchFamily="2" charset="-79"/>
              <a:cs typeface="Aharoni" pitchFamily="2" charset="-79"/>
            </a:endParaRPr>
          </a:p>
        </p:txBody>
      </p:sp>
      <p:sp>
        <p:nvSpPr>
          <p:cNvPr id="6" name="TextBox 5"/>
          <p:cNvSpPr txBox="1"/>
          <p:nvPr/>
        </p:nvSpPr>
        <p:spPr>
          <a:xfrm>
            <a:off x="457200" y="6550223"/>
            <a:ext cx="2667000" cy="307777"/>
          </a:xfrm>
          <a:prstGeom prst="rect">
            <a:avLst/>
          </a:prstGeom>
          <a:solidFill>
            <a:schemeClr val="tx2">
              <a:lumMod val="20000"/>
              <a:lumOff val="80000"/>
            </a:schemeClr>
          </a:solidFill>
        </p:spPr>
        <p:txBody>
          <a:bodyPr wrap="square" rtlCol="0">
            <a:spAutoFit/>
          </a:bodyPr>
          <a:lstStyle/>
          <a:p>
            <a:r>
              <a:rPr lang="en-US" sz="1400" dirty="0" smtClean="0"/>
              <a:t>.</a:t>
            </a:r>
            <a:endParaRPr lang="en-US" sz="1400" dirty="0"/>
          </a:p>
        </p:txBody>
      </p:sp>
    </p:spTree>
    <p:extLst>
      <p:ext uri="{BB962C8B-B14F-4D97-AF65-F5344CB8AC3E}">
        <p14:creationId xmlns:p14="http://schemas.microsoft.com/office/powerpoint/2010/main" val="3683829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u="sng" dirty="0" smtClean="0"/>
              <a:t>Offerings</a:t>
            </a:r>
            <a:r>
              <a:rPr lang="en-US" sz="6000" b="1" dirty="0" smtClean="0"/>
              <a:t> </a:t>
            </a:r>
            <a:endParaRPr lang="en-US" sz="6000" b="1" dirty="0"/>
          </a:p>
        </p:txBody>
      </p:sp>
      <p:sp>
        <p:nvSpPr>
          <p:cNvPr id="3" name="Content Placeholder 2"/>
          <p:cNvSpPr>
            <a:spLocks noGrp="1"/>
          </p:cNvSpPr>
          <p:nvPr>
            <p:ph idx="1"/>
          </p:nvPr>
        </p:nvSpPr>
        <p:spPr>
          <a:xfrm>
            <a:off x="1295400" y="1600200"/>
            <a:ext cx="7391400" cy="4525963"/>
          </a:xfrm>
        </p:spPr>
        <p:txBody>
          <a:bodyPr>
            <a:normAutofit fontScale="92500" lnSpcReduction="10000"/>
          </a:bodyPr>
          <a:lstStyle/>
          <a:p>
            <a:r>
              <a:rPr lang="en-US" sz="4000" b="1" dirty="0" smtClean="0"/>
              <a:t>Our response of love to God’s loving kindness.</a:t>
            </a:r>
          </a:p>
          <a:p>
            <a:r>
              <a:rPr lang="en-US" sz="4000" b="1" dirty="0" smtClean="0"/>
              <a:t>A gesture of appreciation/gratefulness </a:t>
            </a:r>
          </a:p>
          <a:p>
            <a:r>
              <a:rPr lang="en-US" sz="4000" b="1" dirty="0" smtClean="0"/>
              <a:t>Thanks giving</a:t>
            </a:r>
          </a:p>
          <a:p>
            <a:r>
              <a:rPr lang="en-US" sz="4000" b="1" dirty="0" smtClean="0"/>
              <a:t>A </a:t>
            </a:r>
            <a:r>
              <a:rPr lang="en-US" sz="4000" b="1" dirty="0" err="1" smtClean="0"/>
              <a:t>spiri</a:t>
            </a:r>
            <a:r>
              <a:rPr lang="en-US" sz="4000" b="1" dirty="0" err="1"/>
              <a:t>t</a:t>
            </a:r>
            <a:r>
              <a:rPr lang="en-US" sz="4000" b="1" dirty="0" err="1" smtClean="0"/>
              <a:t>ometer</a:t>
            </a:r>
            <a:r>
              <a:rPr lang="en-US" sz="4000" b="1" dirty="0" smtClean="0"/>
              <a:t> </a:t>
            </a:r>
            <a:r>
              <a:rPr lang="en-US" sz="4000" b="1" dirty="0" smtClean="0"/>
              <a:t>which determines how deep and serious our relationship is to our God</a:t>
            </a:r>
            <a:endParaRPr lang="en-US" sz="4000" b="1"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6508"/>
          <a:stretch/>
        </p:blipFill>
        <p:spPr bwMode="auto">
          <a:xfrm>
            <a:off x="0" y="0"/>
            <a:ext cx="1295400" cy="6858000"/>
          </a:xfrm>
          <a:prstGeom prst="rect">
            <a:avLst/>
          </a:prstGeom>
          <a:noFill/>
          <a:ln w="952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756721"/>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6508"/>
          <a:stretch/>
        </p:blipFill>
        <p:spPr bwMode="auto">
          <a:xfrm>
            <a:off x="0" y="0"/>
            <a:ext cx="1295400" cy="6858000"/>
          </a:xfrm>
          <a:prstGeom prst="rect">
            <a:avLst/>
          </a:prstGeom>
          <a:noFill/>
          <a:ln w="952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96143" y="61903"/>
            <a:ext cx="6625275" cy="138499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effectLst>
                  <a:outerShdw blurRad="50800" dist="39000" dir="5460000" algn="tl">
                    <a:srgbClr val="000000">
                      <a:alpha val="38000"/>
                    </a:srgbClr>
                  </a:outerShdw>
                </a:effectLst>
              </a:rPr>
              <a:t>Offerings</a:t>
            </a:r>
          </a:p>
          <a:p>
            <a:pPr algn="ctr"/>
            <a:r>
              <a:rPr lang="en-US" sz="4000" b="1" cap="none" spc="0" dirty="0" smtClean="0">
                <a:ln w="11430"/>
                <a:effectLst>
                  <a:outerShdw blurRad="50800" dist="39000" dir="5460000" algn="tl">
                    <a:srgbClr val="000000">
                      <a:alpha val="38000"/>
                    </a:srgbClr>
                  </a:outerShdw>
                </a:effectLst>
              </a:rPr>
              <a:t>(Chipavhurire </a:t>
            </a:r>
            <a:r>
              <a:rPr lang="en-US" sz="4000" b="1" cap="none" spc="0" dirty="0" err="1" smtClean="0">
                <a:ln w="11430"/>
                <a:effectLst>
                  <a:outerShdw blurRad="50800" dist="39000" dir="5460000" algn="tl">
                    <a:srgbClr val="000000">
                      <a:alpha val="38000"/>
                    </a:srgbClr>
                  </a:outerShdw>
                </a:effectLst>
              </a:rPr>
              <a:t>vs</a:t>
            </a:r>
            <a:r>
              <a:rPr lang="en-US" sz="4000" b="1" cap="none" spc="0" dirty="0" smtClean="0">
                <a:ln w="11430"/>
                <a:effectLst>
                  <a:outerShdw blurRad="50800" dist="39000" dir="5460000" algn="tl">
                    <a:srgbClr val="000000">
                      <a:alpha val="38000"/>
                    </a:srgbClr>
                  </a:outerShdw>
                </a:effectLst>
              </a:rPr>
              <a:t> </a:t>
            </a:r>
            <a:r>
              <a:rPr lang="en-US" sz="4000" b="1" dirty="0">
                <a:ln w="11430"/>
                <a:effectLst>
                  <a:outerShdw blurRad="50800" dist="39000" dir="5460000" algn="tl">
                    <a:srgbClr val="000000">
                      <a:alpha val="38000"/>
                    </a:srgbClr>
                  </a:outerShdw>
                </a:effectLst>
              </a:rPr>
              <a:t>C</a:t>
            </a:r>
            <a:r>
              <a:rPr lang="en-US" sz="4000" b="1" cap="none" spc="0" dirty="0" smtClean="0">
                <a:ln w="11430"/>
                <a:effectLst>
                  <a:outerShdw blurRad="50800" dist="39000" dir="5460000" algn="tl">
                    <a:srgbClr val="000000">
                      <a:alpha val="38000"/>
                    </a:srgbClr>
                  </a:outerShdw>
                </a:effectLst>
              </a:rPr>
              <a:t>hipavharire)</a:t>
            </a:r>
            <a:endParaRPr lang="en-US" sz="4000" b="1" cap="none" spc="0" dirty="0">
              <a:ln w="11430"/>
              <a:effectLst>
                <a:outerShdw blurRad="50800" dist="39000" dir="5460000" algn="tl">
                  <a:srgbClr val="000000">
                    <a:alpha val="38000"/>
                  </a:srgbClr>
                </a:outerShdw>
              </a:effectLst>
            </a:endParaRPr>
          </a:p>
        </p:txBody>
      </p:sp>
      <p:sp>
        <p:nvSpPr>
          <p:cNvPr id="3" name="Rectangle 2"/>
          <p:cNvSpPr/>
          <p:nvPr/>
        </p:nvSpPr>
        <p:spPr>
          <a:xfrm>
            <a:off x="1295400" y="4033391"/>
            <a:ext cx="7848600"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effectLst>
                  <a:outerShdw blurRad="50800" dist="39000" dir="5460000" algn="tl">
                    <a:srgbClr val="000000">
                      <a:alpha val="38000"/>
                    </a:srgbClr>
                  </a:outerShdw>
                </a:effectLst>
              </a:rPr>
              <a:t>The Bible teaches us to be generous in giving offerings. There is no limit. ( Chipavhurire)</a:t>
            </a:r>
            <a:endParaRPr lang="en-US" sz="3200" b="1" cap="none" spc="0" dirty="0">
              <a:ln w="11430"/>
              <a:effectLst>
                <a:outerShdw blurRad="50800" dist="39000" dir="5460000" algn="tl">
                  <a:srgbClr val="000000">
                    <a:alpha val="38000"/>
                  </a:srgbClr>
                </a:outerShdw>
              </a:effectLst>
            </a:endParaRPr>
          </a:p>
        </p:txBody>
      </p:sp>
      <p:sp>
        <p:nvSpPr>
          <p:cNvPr id="6" name="Rectangle 5"/>
          <p:cNvSpPr/>
          <p:nvPr/>
        </p:nvSpPr>
        <p:spPr>
          <a:xfrm>
            <a:off x="1295400" y="1600200"/>
            <a:ext cx="7848600" cy="2246769"/>
          </a:xfrm>
          <a:prstGeom prst="rect">
            <a:avLst/>
          </a:prstGeom>
        </p:spPr>
        <p:txBody>
          <a:bodyPr wrap="square">
            <a:spAutoFit/>
          </a:bodyPr>
          <a:lstStyle/>
          <a:p>
            <a:pPr algn="ctr"/>
            <a:r>
              <a:rPr lang="en-US" sz="2800" b="1" dirty="0" smtClean="0">
                <a:latin typeface="Arial Black" pitchFamily="34" charset="0"/>
              </a:rPr>
              <a:t>Prov. 11:25</a:t>
            </a:r>
            <a:endParaRPr lang="en-US" sz="2800" b="1" dirty="0">
              <a:latin typeface="Arial Black" pitchFamily="34" charset="0"/>
            </a:endParaRPr>
          </a:p>
          <a:p>
            <a:pPr algn="ctr"/>
            <a:r>
              <a:rPr lang="en-US" sz="2800" b="1" dirty="0" smtClean="0">
                <a:latin typeface="Arial Black" pitchFamily="34" charset="0"/>
              </a:rPr>
              <a:t>“The </a:t>
            </a:r>
            <a:r>
              <a:rPr lang="en-US" sz="2800" b="1" dirty="0">
                <a:latin typeface="Arial Black" pitchFamily="34" charset="0"/>
              </a:rPr>
              <a:t>liberal soul shall be made fat; And he that watereth shall be watered also himself</a:t>
            </a:r>
            <a:r>
              <a:rPr lang="en-US" sz="2800" b="1" dirty="0" smtClean="0">
                <a:latin typeface="Arial Black" pitchFamily="34" charset="0"/>
              </a:rPr>
              <a:t>.”</a:t>
            </a:r>
            <a:endParaRPr lang="en-US" sz="2800" b="1" dirty="0">
              <a:latin typeface="Arial Black" pitchFamily="34" charset="0"/>
            </a:endParaRPr>
          </a:p>
          <a:p>
            <a:pPr algn="ctr"/>
            <a:r>
              <a:rPr lang="en-US" sz="2800" b="1" dirty="0" smtClean="0">
                <a:latin typeface="Arial Black" pitchFamily="34" charset="0"/>
              </a:rPr>
              <a:t>(ASV)</a:t>
            </a:r>
          </a:p>
        </p:txBody>
      </p:sp>
      <p:sp>
        <p:nvSpPr>
          <p:cNvPr id="7" name="Rectangle 6"/>
          <p:cNvSpPr/>
          <p:nvPr/>
        </p:nvSpPr>
        <p:spPr>
          <a:xfrm>
            <a:off x="1295400" y="5426839"/>
            <a:ext cx="7841225" cy="954107"/>
          </a:xfrm>
          <a:prstGeom prst="rect">
            <a:avLst/>
          </a:prstGeom>
        </p:spPr>
        <p:txBody>
          <a:bodyPr wrap="square">
            <a:spAutoFit/>
          </a:bodyPr>
          <a:lstStyle/>
          <a:p>
            <a:r>
              <a:rPr lang="en-US" sz="2800" b="1" dirty="0">
                <a:latin typeface="Arial Black" pitchFamily="34" charset="0"/>
              </a:rPr>
              <a:t>“Chipavhurire anokodzwa…….</a:t>
            </a:r>
          </a:p>
          <a:p>
            <a:r>
              <a:rPr lang="en-US" sz="2800" b="1" dirty="0">
                <a:latin typeface="Arial Black" pitchFamily="34" charset="0"/>
              </a:rPr>
              <a:t>“Chipavharire anoonda…..</a:t>
            </a:r>
          </a:p>
        </p:txBody>
      </p:sp>
    </p:spTree>
    <p:extLst>
      <p:ext uri="{BB962C8B-B14F-4D97-AF65-F5344CB8AC3E}">
        <p14:creationId xmlns:p14="http://schemas.microsoft.com/office/powerpoint/2010/main" val="1763551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tarS07.jpg"/>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0" y="331472"/>
            <a:ext cx="9144000" cy="584775"/>
          </a:xfrm>
          <a:prstGeom prst="rect">
            <a:avLst/>
          </a:prstGeom>
          <a:noFill/>
        </p:spPr>
        <p:txBody>
          <a:bodyPr wrap="square" rtlCol="0">
            <a:spAutoFit/>
          </a:bodyPr>
          <a:lstStyle/>
          <a:p>
            <a:pPr algn="ctr"/>
            <a:r>
              <a:rPr lang="en-US" sz="3200" dirty="0" smtClean="0">
                <a:solidFill>
                  <a:srgbClr val="FFFF00"/>
                </a:solidFill>
                <a:latin typeface="Arial Black" pitchFamily="34" charset="0"/>
              </a:rPr>
              <a:t>PURPOSE OF OFFERINGS IN WORSHIP</a:t>
            </a:r>
            <a:endParaRPr lang="en-ZW" sz="3200" dirty="0">
              <a:solidFill>
                <a:srgbClr val="FFFF00"/>
              </a:solidFill>
              <a:latin typeface="Arial Black" pitchFamily="34" charset="0"/>
            </a:endParaRPr>
          </a:p>
        </p:txBody>
      </p:sp>
      <p:sp>
        <p:nvSpPr>
          <p:cNvPr id="7" name="TextBox 6"/>
          <p:cNvSpPr txBox="1"/>
          <p:nvPr/>
        </p:nvSpPr>
        <p:spPr>
          <a:xfrm>
            <a:off x="106680" y="1447800"/>
            <a:ext cx="8915400" cy="1015663"/>
          </a:xfrm>
          <a:prstGeom prst="rect">
            <a:avLst/>
          </a:prstGeom>
          <a:noFill/>
        </p:spPr>
        <p:txBody>
          <a:bodyPr wrap="square" rtlCol="0">
            <a:spAutoFit/>
          </a:bodyPr>
          <a:lstStyle/>
          <a:p>
            <a:pPr>
              <a:buFont typeface="Arial" charset="0"/>
              <a:buChar char="•"/>
            </a:pPr>
            <a:r>
              <a:rPr lang="en-US" sz="3600" dirty="0" smtClean="0">
                <a:solidFill>
                  <a:srgbClr val="FFFF00"/>
                </a:solidFill>
                <a:latin typeface="Arial Black" pitchFamily="34" charset="0"/>
              </a:rPr>
              <a:t>PROTECTION (Piritsi)</a:t>
            </a:r>
          </a:p>
          <a:p>
            <a:pPr>
              <a:buFont typeface="Arial" charset="0"/>
              <a:buChar char="•"/>
            </a:pPr>
            <a:r>
              <a:rPr lang="en-US" sz="2400" dirty="0" smtClean="0">
                <a:solidFill>
                  <a:srgbClr val="FFFF00"/>
                </a:solidFill>
                <a:latin typeface="Arial Black" pitchFamily="34" charset="0"/>
              </a:rPr>
              <a:t> Cure of Selfishness (Chindiniosis)</a:t>
            </a:r>
          </a:p>
        </p:txBody>
      </p:sp>
      <p:sp>
        <p:nvSpPr>
          <p:cNvPr id="2" name="Rectangle 1"/>
          <p:cNvSpPr/>
          <p:nvPr/>
        </p:nvSpPr>
        <p:spPr>
          <a:xfrm>
            <a:off x="106680" y="2819400"/>
            <a:ext cx="8991600" cy="1754326"/>
          </a:xfrm>
          <a:prstGeom prst="rect">
            <a:avLst/>
          </a:prstGeom>
        </p:spPr>
        <p:txBody>
          <a:bodyPr wrap="square">
            <a:spAutoFit/>
          </a:bodyPr>
          <a:lstStyle/>
          <a:p>
            <a:pPr>
              <a:buFont typeface="Arial" charset="0"/>
              <a:buChar char="•"/>
            </a:pPr>
            <a:r>
              <a:rPr lang="en-US" sz="3600" dirty="0">
                <a:solidFill>
                  <a:srgbClr val="FFFF00"/>
                </a:solidFill>
                <a:latin typeface="Arial Black" pitchFamily="34" charset="0"/>
              </a:rPr>
              <a:t>DEVELOPMENT</a:t>
            </a:r>
          </a:p>
          <a:p>
            <a:pPr>
              <a:buFont typeface="Arial" charset="0"/>
              <a:buChar char="•"/>
            </a:pPr>
            <a:r>
              <a:rPr lang="en-US" sz="2400" dirty="0">
                <a:solidFill>
                  <a:srgbClr val="FFFF00"/>
                </a:solidFill>
                <a:latin typeface="Arial Black" pitchFamily="34" charset="0"/>
              </a:rPr>
              <a:t>Character development</a:t>
            </a:r>
          </a:p>
          <a:p>
            <a:pPr>
              <a:buFont typeface="Arial" charset="0"/>
              <a:buChar char="•"/>
            </a:pPr>
            <a:r>
              <a:rPr lang="en-US" sz="2400" dirty="0">
                <a:solidFill>
                  <a:srgbClr val="FFFF00"/>
                </a:solidFill>
                <a:latin typeface="Arial Black" pitchFamily="34" charset="0"/>
              </a:rPr>
              <a:t>Sense of Responsibility</a:t>
            </a:r>
          </a:p>
          <a:p>
            <a:pPr>
              <a:buFont typeface="Arial" charset="0"/>
              <a:buChar char="•"/>
            </a:pPr>
            <a:r>
              <a:rPr lang="en-US" sz="2400" dirty="0">
                <a:solidFill>
                  <a:srgbClr val="FFFF00"/>
                </a:solidFill>
                <a:latin typeface="Arial Black" pitchFamily="34" charset="0"/>
              </a:rPr>
              <a:t>System of judging Motive</a:t>
            </a:r>
          </a:p>
        </p:txBody>
      </p:sp>
      <p:sp>
        <p:nvSpPr>
          <p:cNvPr id="3" name="Rectangle 2"/>
          <p:cNvSpPr/>
          <p:nvPr/>
        </p:nvSpPr>
        <p:spPr>
          <a:xfrm>
            <a:off x="109728" y="5029200"/>
            <a:ext cx="7589520" cy="1384995"/>
          </a:xfrm>
          <a:prstGeom prst="rect">
            <a:avLst/>
          </a:prstGeom>
        </p:spPr>
        <p:txBody>
          <a:bodyPr wrap="square">
            <a:spAutoFit/>
          </a:bodyPr>
          <a:lstStyle/>
          <a:p>
            <a:pPr>
              <a:buFont typeface="Arial" charset="0"/>
              <a:buChar char="•"/>
            </a:pPr>
            <a:r>
              <a:rPr lang="en-US" sz="3600" dirty="0" smtClean="0">
                <a:solidFill>
                  <a:srgbClr val="FFFF00"/>
                </a:solidFill>
                <a:latin typeface="Arial Black" pitchFamily="34" charset="0"/>
              </a:rPr>
              <a:t>PRIVILEGE/RELATIONSHIP</a:t>
            </a:r>
            <a:endParaRPr lang="en-US" sz="3600" dirty="0">
              <a:solidFill>
                <a:srgbClr val="FFFF00"/>
              </a:solidFill>
              <a:latin typeface="Arial Black" pitchFamily="34" charset="0"/>
            </a:endParaRPr>
          </a:p>
          <a:p>
            <a:pPr>
              <a:buFont typeface="Arial" charset="0"/>
              <a:buChar char="•"/>
            </a:pPr>
            <a:r>
              <a:rPr lang="en-US" sz="2400" dirty="0">
                <a:solidFill>
                  <a:srgbClr val="FFFF00"/>
                </a:solidFill>
                <a:latin typeface="Arial Black" pitchFamily="34" charset="0"/>
              </a:rPr>
              <a:t>Joy of Sharing  </a:t>
            </a:r>
          </a:p>
          <a:p>
            <a:pPr>
              <a:buFont typeface="Arial" charset="0"/>
              <a:buChar char="•"/>
            </a:pPr>
            <a:r>
              <a:rPr lang="en-US" sz="2400" dirty="0">
                <a:solidFill>
                  <a:srgbClr val="FFFF00"/>
                </a:solidFill>
                <a:latin typeface="Arial Black" pitchFamily="34" charset="0"/>
              </a:rPr>
              <a:t> Partnership</a:t>
            </a:r>
          </a:p>
        </p:txBody>
      </p:sp>
    </p:spTree>
    <p:extLst>
      <p:ext uri="{BB962C8B-B14F-4D97-AF65-F5344CB8AC3E}">
        <p14:creationId xmlns:p14="http://schemas.microsoft.com/office/powerpoint/2010/main" val="38977417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6508"/>
          <a:stretch/>
        </p:blipFill>
        <p:spPr bwMode="auto">
          <a:xfrm>
            <a:off x="0" y="0"/>
            <a:ext cx="1447800" cy="6858000"/>
          </a:xfrm>
          <a:prstGeom prst="rect">
            <a:avLst/>
          </a:prstGeom>
          <a:noFill/>
          <a:ln w="952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49230" y="181897"/>
            <a:ext cx="55409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2060"/>
                </a:solidFill>
                <a:effectLst>
                  <a:outerShdw blurRad="50800" dist="39000" dir="5460000" algn="tl">
                    <a:srgbClr val="000000">
                      <a:alpha val="38000"/>
                    </a:srgbClr>
                  </a:outerShdw>
                </a:effectLst>
              </a:rPr>
              <a:t>Combine Offerings</a:t>
            </a:r>
            <a:endParaRPr lang="en-US" sz="5400" b="1" cap="none" spc="0" dirty="0">
              <a:ln w="11430"/>
              <a:solidFill>
                <a:srgbClr val="002060"/>
              </a:solidFill>
              <a:effectLst>
                <a:outerShdw blurRad="50800" dist="39000" dir="5460000" algn="tl">
                  <a:srgbClr val="000000">
                    <a:alpha val="38000"/>
                  </a:srgbClr>
                </a:outerShdw>
              </a:effectLst>
            </a:endParaRPr>
          </a:p>
        </p:txBody>
      </p:sp>
      <p:sp>
        <p:nvSpPr>
          <p:cNvPr id="3" name="Rectangle 2"/>
          <p:cNvSpPr/>
          <p:nvPr/>
        </p:nvSpPr>
        <p:spPr>
          <a:xfrm>
            <a:off x="1447800" y="1752600"/>
            <a:ext cx="7543800" cy="39703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002060"/>
                </a:solidFill>
                <a:effectLst>
                  <a:outerShdw blurRad="50800" dist="39000" dir="5460000" algn="tl">
                    <a:srgbClr val="000000">
                      <a:alpha val="38000"/>
                    </a:srgbClr>
                  </a:outerShdw>
                </a:effectLst>
              </a:rPr>
              <a:t>All offerings go to the same general fund and are then allocated to the different departments, Institutions and mission projects according to a </a:t>
            </a:r>
            <a:r>
              <a:rPr lang="en-US" sz="3600" b="1" smtClean="0">
                <a:ln w="11430"/>
                <a:solidFill>
                  <a:srgbClr val="002060"/>
                </a:solidFill>
                <a:effectLst>
                  <a:outerShdw blurRad="50800" dist="39000" dir="5460000" algn="tl">
                    <a:srgbClr val="000000">
                      <a:alpha val="38000"/>
                    </a:srgbClr>
                  </a:outerShdw>
                </a:effectLst>
              </a:rPr>
              <a:t>distribution ratio </a:t>
            </a:r>
            <a:r>
              <a:rPr lang="en-US" sz="3600" b="1" dirty="0" smtClean="0">
                <a:ln w="11430"/>
                <a:solidFill>
                  <a:srgbClr val="002060"/>
                </a:solidFill>
                <a:effectLst>
                  <a:outerShdw blurRad="50800" dist="39000" dir="5460000" algn="tl">
                    <a:srgbClr val="000000">
                      <a:alpha val="38000"/>
                    </a:srgbClr>
                  </a:outerShdw>
                </a:effectLst>
              </a:rPr>
              <a:t>voted by the General Conference &amp; Divisions as shown below:</a:t>
            </a:r>
            <a:endParaRPr lang="en-US" sz="3600" b="1" cap="none" spc="0" dirty="0">
              <a:ln w="11430"/>
              <a:solidFill>
                <a:srgbClr val="00206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592751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6508"/>
          <a:stretch/>
        </p:blipFill>
        <p:spPr bwMode="auto">
          <a:xfrm>
            <a:off x="0" y="0"/>
            <a:ext cx="1600200" cy="6858000"/>
          </a:xfrm>
          <a:prstGeom prst="rect">
            <a:avLst/>
          </a:prstGeom>
          <a:noFill/>
          <a:ln w="952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Chart 1"/>
          <p:cNvGraphicFramePr/>
          <p:nvPr>
            <p:extLst>
              <p:ext uri="{D42A27DB-BD31-4B8C-83A1-F6EECF244321}">
                <p14:modId xmlns:p14="http://schemas.microsoft.com/office/powerpoint/2010/main" val="2622748250"/>
              </p:ext>
            </p:extLst>
          </p:nvPr>
        </p:nvGraphicFramePr>
        <p:xfrm>
          <a:off x="1524000" y="0"/>
          <a:ext cx="7620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36463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adventiststewardship.com/site/1/template/header_bg.jpg"/>
          <p:cNvPicPr>
            <a:picLocks noChangeAspect="1" noChangeArrowheads="1"/>
          </p:cNvPicPr>
          <p:nvPr/>
        </p:nvPicPr>
        <p:blipFill>
          <a:blip r:embed="rId3"/>
          <a:srcRect/>
          <a:stretch>
            <a:fillRect/>
          </a:stretch>
        </p:blipFill>
        <p:spPr bwMode="auto">
          <a:xfrm>
            <a:off x="1" y="0"/>
            <a:ext cx="9144000" cy="1676400"/>
          </a:xfrm>
          <a:prstGeom prst="rect">
            <a:avLst/>
          </a:prstGeom>
          <a:noFill/>
        </p:spPr>
      </p:pic>
      <p:pic>
        <p:nvPicPr>
          <p:cNvPr id="4" name="Picture 2" descr="C:\Users\Mangwende\Desktop\Youth &amp; ACMin. Material\AY-PF-Adven Logos\Copy (2) of SDA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76480"/>
            <a:ext cx="1371600" cy="1200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2514600" y="0"/>
            <a:ext cx="5105400" cy="1384995"/>
          </a:xfrm>
          <a:prstGeom prst="rect">
            <a:avLst/>
          </a:prstGeom>
          <a:solidFill>
            <a:schemeClr val="tx1">
              <a:lumMod val="85000"/>
              <a:lumOff val="15000"/>
            </a:schemeClr>
          </a:solidFill>
        </p:spPr>
        <p:txBody>
          <a:bodyPr wrap="square">
            <a:spAutoFit/>
          </a:bodyPr>
          <a:lstStyle/>
          <a:p>
            <a:pPr algn="ct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S</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TEWARDSHIP</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 M</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INISTRIES</a:t>
            </a:r>
          </a:p>
          <a:p>
            <a:pPr algn="ct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North Zimbabwe Conference</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endParaRPr>
          </a:p>
          <a:p>
            <a:pPr algn="ct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endParaRPr>
          </a:p>
        </p:txBody>
      </p:sp>
      <p:sp>
        <p:nvSpPr>
          <p:cNvPr id="5" name="Rectangle 4"/>
          <p:cNvSpPr/>
          <p:nvPr/>
        </p:nvSpPr>
        <p:spPr>
          <a:xfrm>
            <a:off x="0" y="3276600"/>
            <a:ext cx="9144000" cy="1569660"/>
          </a:xfrm>
          <a:prstGeom prst="rect">
            <a:avLst/>
          </a:prstGeom>
        </p:spPr>
        <p:txBody>
          <a:bodyPr wrap="square">
            <a:spAutoFit/>
          </a:bodyPr>
          <a:lstStyle/>
          <a:p>
            <a:pPr algn="ctr"/>
            <a:r>
              <a:rPr lang="en-US" sz="9600" b="1" dirty="0" smtClean="0">
                <a:ln w="1905"/>
                <a:effectLst>
                  <a:innerShdw blurRad="69850" dist="43180" dir="5400000">
                    <a:srgbClr val="000000">
                      <a:alpha val="65000"/>
                    </a:srgbClr>
                  </a:innerShdw>
                </a:effectLst>
                <a:latin typeface="Arial Black" pitchFamily="34" charset="0"/>
              </a:rPr>
              <a:t>Tithe</a:t>
            </a:r>
          </a:p>
        </p:txBody>
      </p:sp>
    </p:spTree>
    <p:extLst>
      <p:ext uri="{BB962C8B-B14F-4D97-AF65-F5344CB8AC3E}">
        <p14:creationId xmlns:p14="http://schemas.microsoft.com/office/powerpoint/2010/main" val="3762447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4" y="1676400"/>
            <a:ext cx="9144000" cy="5257800"/>
          </a:xfrm>
          <a:prstGeom prst="rect">
            <a:avLst/>
          </a:prstGeom>
          <a:noFill/>
          <a:ln w="57150">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adventiststewardship.com/site/1/template/header_bg.jpg"/>
          <p:cNvPicPr>
            <a:picLocks noChangeAspect="1" noChangeArrowheads="1"/>
          </p:cNvPicPr>
          <p:nvPr/>
        </p:nvPicPr>
        <p:blipFill>
          <a:blip r:embed="rId4"/>
          <a:srcRect/>
          <a:stretch>
            <a:fillRect/>
          </a:stretch>
        </p:blipFill>
        <p:spPr bwMode="auto">
          <a:xfrm>
            <a:off x="1" y="0"/>
            <a:ext cx="9144000" cy="1676400"/>
          </a:xfrm>
          <a:prstGeom prst="rect">
            <a:avLst/>
          </a:prstGeom>
          <a:noFill/>
          <a:ln w="76200">
            <a:solidFill>
              <a:srgbClr val="996600"/>
            </a:solidFill>
          </a:ln>
        </p:spPr>
      </p:pic>
      <p:pic>
        <p:nvPicPr>
          <p:cNvPr id="4" name="Picture 2" descr="C:\Users\Mangwende\Desktop\Youth &amp; ACMin. Material\AY-PF-Adven Logos\Copy (2) of SDA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76480"/>
            <a:ext cx="1371600" cy="1200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2514600" y="0"/>
            <a:ext cx="5105400" cy="1384995"/>
          </a:xfrm>
          <a:prstGeom prst="rect">
            <a:avLst/>
          </a:prstGeom>
          <a:solidFill>
            <a:schemeClr val="tx1">
              <a:lumMod val="85000"/>
              <a:lumOff val="15000"/>
            </a:schemeClr>
          </a:solidFill>
        </p:spPr>
        <p:txBody>
          <a:bodyPr wrap="square">
            <a:spAutoFit/>
          </a:bodyPr>
          <a:lstStyle/>
          <a:p>
            <a:pPr algn="ct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S</a:t>
            </a:r>
            <a:r>
              <a:rPr lang="en-US" sz="24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TEWARDSHIP</a:t>
            </a: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 M</a:t>
            </a:r>
            <a:r>
              <a:rPr lang="en-US" sz="24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INISTRIES</a:t>
            </a:r>
          </a:p>
          <a:p>
            <a:pPr algn="ct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North Zimbabwe Conference</a:t>
            </a:r>
            <a:endParaRPr lang="en-US" sz="2400" b="1" dirty="0">
              <a:ln w="11430"/>
              <a:solidFill>
                <a:srgbClr val="FFC000"/>
              </a:solidFill>
              <a:effectLst>
                <a:outerShdw blurRad="80000" dist="40000" dir="5040000" algn="tl">
                  <a:srgbClr val="000000">
                    <a:alpha val="30000"/>
                  </a:srgbClr>
                </a:outerShdw>
              </a:effectLst>
              <a:latin typeface="Arial Narrow" pitchFamily="34" charset="0"/>
              <a:cs typeface="Arial" pitchFamily="34" charset="0"/>
            </a:endParaRPr>
          </a:p>
          <a:p>
            <a:pPr algn="ct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endParaRPr>
          </a:p>
        </p:txBody>
      </p:sp>
      <p:sp>
        <p:nvSpPr>
          <p:cNvPr id="5" name="Curved Up Arrow 4"/>
          <p:cNvSpPr/>
          <p:nvPr/>
        </p:nvSpPr>
        <p:spPr>
          <a:xfrm flipH="1" flipV="1">
            <a:off x="4800600" y="2221829"/>
            <a:ext cx="3505200" cy="442452"/>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576792" y="2221829"/>
            <a:ext cx="3690408" cy="442452"/>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8118" y="2648549"/>
            <a:ext cx="2095482" cy="1077218"/>
          </a:xfrm>
          <a:prstGeom prst="rect">
            <a:avLst/>
          </a:prstGeom>
          <a:noFill/>
          <a:ln w="76200">
            <a:solidFill>
              <a:srgbClr val="FF0000"/>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rPr>
              <a:t>  </a:t>
            </a:r>
            <a:r>
              <a:rPr lang="en-US" sz="3200" b="1" dirty="0" smtClean="0">
                <a:ln w="11430"/>
                <a:solidFill>
                  <a:srgbClr val="996600"/>
                </a:solidFill>
                <a:effectLst>
                  <a:outerShdw blurRad="50800" dist="39000" dir="5460000" algn="tl">
                    <a:srgbClr val="000000">
                      <a:alpha val="38000"/>
                    </a:srgbClr>
                  </a:outerShdw>
                </a:effectLst>
                <a:latin typeface="Aharoni" pitchFamily="2" charset="-79"/>
                <a:cs typeface="Aharoni" pitchFamily="2" charset="-79"/>
              </a:rPr>
              <a:t>Tithe   </a:t>
            </a:r>
          </a:p>
          <a:p>
            <a:pPr algn="ctr"/>
            <a:r>
              <a:rPr lang="en-US" sz="3200" b="1" cap="none" spc="0" dirty="0" smtClean="0">
                <a:ln w="11430"/>
                <a:solidFill>
                  <a:srgbClr val="996600"/>
                </a:solidFill>
                <a:effectLst>
                  <a:outerShdw blurRad="50800" dist="39000" dir="5460000" algn="tl">
                    <a:srgbClr val="000000">
                      <a:alpha val="38000"/>
                    </a:srgbClr>
                  </a:outerShdw>
                </a:effectLst>
              </a:rPr>
              <a:t> 10% </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8" name="Rectangle 7"/>
          <p:cNvSpPr/>
          <p:nvPr/>
        </p:nvSpPr>
        <p:spPr>
          <a:xfrm>
            <a:off x="7086600" y="2636189"/>
            <a:ext cx="2036507" cy="1077218"/>
          </a:xfrm>
          <a:prstGeom prst="rect">
            <a:avLst/>
          </a:prstGeom>
          <a:noFill/>
          <a:ln w="76200">
            <a:solidFill>
              <a:srgbClr val="FF0000"/>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latin typeface="Aharoni" pitchFamily="2" charset="-79"/>
                <a:cs typeface="Aharoni" pitchFamily="2" charset="-79"/>
              </a:rPr>
              <a:t>Offerings</a:t>
            </a:r>
          </a:p>
          <a:p>
            <a:pPr algn="ctr"/>
            <a:r>
              <a:rPr lang="en-US" sz="3200" b="1" cap="none" spc="0" dirty="0" smtClean="0">
                <a:ln w="11430"/>
                <a:solidFill>
                  <a:srgbClr val="996600"/>
                </a:solidFill>
                <a:effectLst>
                  <a:outerShdw blurRad="50800" dist="39000" dir="5460000" algn="tl">
                    <a:srgbClr val="000000">
                      <a:alpha val="38000"/>
                    </a:srgbClr>
                  </a:outerShdw>
                </a:effectLst>
              </a:rPr>
              <a:t>%++</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9" name="Rectangle 8"/>
          <p:cNvSpPr/>
          <p:nvPr/>
        </p:nvSpPr>
        <p:spPr>
          <a:xfrm>
            <a:off x="3765528" y="2866620"/>
            <a:ext cx="1612941" cy="153888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800" b="1" dirty="0" smtClean="0">
              <a:ln w="11430"/>
              <a:solidFill>
                <a:srgbClr val="996600"/>
              </a:solidFill>
              <a:effectLst>
                <a:outerShdw blurRad="50800" dist="39000" dir="5460000" algn="tl">
                  <a:srgbClr val="000000">
                    <a:alpha val="38000"/>
                  </a:srgbClr>
                </a:outerShdw>
              </a:effectLst>
            </a:endParaRPr>
          </a:p>
          <a:p>
            <a:pPr algn="ctr"/>
            <a:endParaRPr lang="en-US" sz="2800" b="1" dirty="0" smtClean="0">
              <a:ln w="11430"/>
              <a:solidFill>
                <a:srgbClr val="996600"/>
              </a:solidFill>
              <a:effectLst>
                <a:outerShdw blurRad="50800" dist="39000" dir="5460000" algn="tl">
                  <a:srgbClr val="000000">
                    <a:alpha val="38000"/>
                  </a:srgbClr>
                </a:outerShdw>
              </a:effectLst>
            </a:endParaRPr>
          </a:p>
          <a:p>
            <a:pPr algn="ctr"/>
            <a:endParaRPr lang="en-US" sz="1000" b="1" dirty="0" smtClean="0">
              <a:ln w="11430"/>
              <a:solidFill>
                <a:srgbClr val="996600"/>
              </a:solidFill>
              <a:effectLst>
                <a:outerShdw blurRad="50800" dist="39000" dir="5460000" algn="tl">
                  <a:srgbClr val="000000">
                    <a:alpha val="38000"/>
                  </a:srgbClr>
                </a:outerShdw>
              </a:effectLst>
            </a:endParaRPr>
          </a:p>
          <a:p>
            <a:pPr algn="ctr"/>
            <a:r>
              <a:rPr lang="en-US" sz="2800" b="1" cap="none" spc="0" dirty="0" smtClean="0">
                <a:ln w="11430"/>
                <a:solidFill>
                  <a:srgbClr val="996600"/>
                </a:solidFill>
                <a:effectLst>
                  <a:outerShdw blurRad="50800" dist="39000" dir="5460000" algn="tl">
                    <a:srgbClr val="000000">
                      <a:alpha val="38000"/>
                    </a:srgbClr>
                  </a:outerShdw>
                </a:effectLst>
              </a:rPr>
              <a:t>Gratitude</a:t>
            </a:r>
            <a:endParaRPr lang="en-US" sz="2800" b="1" cap="none" spc="0" dirty="0">
              <a:ln w="11430"/>
              <a:solidFill>
                <a:srgbClr val="996600"/>
              </a:solidFill>
              <a:effectLst>
                <a:outerShdw blurRad="50800" dist="39000" dir="5460000" algn="tl">
                  <a:srgbClr val="000000">
                    <a:alpha val="38000"/>
                  </a:srgbClr>
                </a:outerShdw>
              </a:effectLst>
            </a:endParaRPr>
          </a:p>
        </p:txBody>
      </p:sp>
      <p:sp>
        <p:nvSpPr>
          <p:cNvPr id="10" name="Rectangle 9"/>
          <p:cNvSpPr/>
          <p:nvPr/>
        </p:nvSpPr>
        <p:spPr>
          <a:xfrm>
            <a:off x="16610" y="3840204"/>
            <a:ext cx="3107590" cy="584775"/>
          </a:xfrm>
          <a:prstGeom prst="rect">
            <a:avLst/>
          </a:prstGeom>
          <a:noFill/>
          <a:ln w="38100">
            <a:solidFill>
              <a:schemeClr val="bg1"/>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solidFill>
                  <a:srgbClr val="996600"/>
                </a:solidFill>
                <a:effectLst>
                  <a:outerShdw blurRad="50800" dist="39000" dir="5460000" algn="tl">
                    <a:srgbClr val="000000">
                      <a:alpha val="38000"/>
                    </a:srgbClr>
                  </a:outerShdw>
                </a:effectLst>
              </a:rPr>
              <a:t>My Lord/Creator</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11" name="Rectangle 10"/>
          <p:cNvSpPr/>
          <p:nvPr/>
        </p:nvSpPr>
        <p:spPr>
          <a:xfrm>
            <a:off x="6324600" y="3831133"/>
            <a:ext cx="2753254" cy="584775"/>
          </a:xfrm>
          <a:prstGeom prst="rect">
            <a:avLst/>
          </a:prstGeom>
          <a:noFill/>
          <a:ln w="38100">
            <a:solidFill>
              <a:schemeClr val="bg1"/>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rPr>
              <a:t>    My Saviour   </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12" name="Down Arrow 11"/>
          <p:cNvSpPr/>
          <p:nvPr/>
        </p:nvSpPr>
        <p:spPr>
          <a:xfrm>
            <a:off x="4409152" y="4430903"/>
            <a:ext cx="307257" cy="104421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12"/>
          <p:cNvSpPr/>
          <p:nvPr/>
        </p:nvSpPr>
        <p:spPr>
          <a:xfrm>
            <a:off x="3262004" y="5410200"/>
            <a:ext cx="2578206"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996600"/>
                </a:solidFill>
                <a:effectLst>
                  <a:outerShdw blurRad="50800" dist="39000" dir="5460000" algn="tl">
                    <a:srgbClr val="000000">
                      <a:alpha val="38000"/>
                    </a:srgbClr>
                  </a:outerShdw>
                </a:effectLst>
              </a:rPr>
              <a:t>Trustworthiness</a:t>
            </a:r>
          </a:p>
          <a:p>
            <a:pPr algn="ctr"/>
            <a:r>
              <a:rPr lang="en-US" sz="2800" b="1" dirty="0" smtClean="0">
                <a:ln w="11430"/>
                <a:solidFill>
                  <a:srgbClr val="996600"/>
                </a:solidFill>
                <a:effectLst>
                  <a:outerShdw blurRad="50800" dist="39000" dir="5460000" algn="tl">
                    <a:srgbClr val="000000">
                      <a:alpha val="38000"/>
                    </a:srgbClr>
                  </a:outerShdw>
                </a:effectLst>
              </a:rPr>
              <a:t>(Akavimbika</a:t>
            </a:r>
            <a:r>
              <a:rPr lang="en-US" sz="2800" b="1" cap="none" spc="0" dirty="0" smtClean="0">
                <a:ln w="11430"/>
                <a:solidFill>
                  <a:srgbClr val="996600"/>
                </a:solidFill>
                <a:effectLst>
                  <a:outerShdw blurRad="50800" dist="39000" dir="5460000" algn="tl">
                    <a:srgbClr val="000000">
                      <a:alpha val="38000"/>
                    </a:srgbClr>
                  </a:outerShdw>
                </a:effectLst>
              </a:rPr>
              <a:t>)</a:t>
            </a:r>
            <a:endParaRPr lang="en-US" sz="2800" b="1" cap="none" spc="0" dirty="0">
              <a:ln w="11430"/>
              <a:solidFill>
                <a:srgbClr val="996600"/>
              </a:solidFill>
              <a:effectLst>
                <a:outerShdw blurRad="50800" dist="39000" dir="5460000" algn="tl">
                  <a:srgbClr val="000000">
                    <a:alpha val="38000"/>
                  </a:srgbClr>
                </a:outerShdw>
              </a:effectLst>
            </a:endParaRPr>
          </a:p>
        </p:txBody>
      </p:sp>
      <p:pic>
        <p:nvPicPr>
          <p:cNvPr id="15" name="Picture 14" descr="PDVD_123.BMP"/>
          <p:cNvPicPr>
            <a:picLocks noChangeAspect="1"/>
          </p:cNvPicPr>
          <p:nvPr/>
        </p:nvPicPr>
        <p:blipFill>
          <a:blip r:embed="rId6"/>
          <a:stretch>
            <a:fillRect/>
          </a:stretch>
        </p:blipFill>
        <p:spPr>
          <a:xfrm>
            <a:off x="6253165" y="4506862"/>
            <a:ext cx="2854331" cy="2427339"/>
          </a:xfrm>
          <a:prstGeom prst="ellipse">
            <a:avLst/>
          </a:prstGeom>
          <a:ln w="63500" cap="rnd">
            <a:solidFill>
              <a:srgbClr val="9966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8" name="Straight Arrow Connector 17"/>
          <p:cNvCxnSpPr/>
          <p:nvPr/>
        </p:nvCxnSpPr>
        <p:spPr>
          <a:xfrm>
            <a:off x="5550557" y="2835843"/>
            <a:ext cx="1840843" cy="11265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p:nvPr/>
        </p:nvCxnSpPr>
        <p:spPr>
          <a:xfrm flipH="1">
            <a:off x="1905000" y="2866620"/>
            <a:ext cx="1693356" cy="10957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Rectangle 25"/>
          <p:cNvSpPr/>
          <p:nvPr/>
        </p:nvSpPr>
        <p:spPr>
          <a:xfrm>
            <a:off x="4916" y="1676400"/>
            <a:ext cx="9139083"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latin typeface="Aharoni" pitchFamily="2" charset="-79"/>
                <a:cs typeface="Aharoni" pitchFamily="2" charset="-79"/>
              </a:rPr>
              <a:t>RELATIONSHIP BETWEEN TITHE &amp; OFFERINGS</a:t>
            </a:r>
            <a:endParaRPr lang="en-US" sz="3200" b="1" cap="none" spc="0" dirty="0">
              <a:ln w="11430"/>
              <a:solidFill>
                <a:srgbClr val="996600"/>
              </a:solidFill>
              <a:effectLst>
                <a:outerShdw blurRad="50800" dist="39000" dir="5460000" algn="tl">
                  <a:srgbClr val="000000">
                    <a:alpha val="38000"/>
                  </a:srgbClr>
                </a:outerShdw>
              </a:effectLst>
              <a:latin typeface="Aharoni" pitchFamily="2" charset="-79"/>
              <a:cs typeface="Aharoni" pitchFamily="2" charset="-79"/>
            </a:endParaRPr>
          </a:p>
        </p:txBody>
      </p:sp>
      <p:sp>
        <p:nvSpPr>
          <p:cNvPr id="30" name="Down Arrow 29"/>
          <p:cNvSpPr/>
          <p:nvPr/>
        </p:nvSpPr>
        <p:spPr>
          <a:xfrm>
            <a:off x="4432504" y="3097453"/>
            <a:ext cx="283906" cy="86494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2" name="Picture 2" descr="C:\Documents and Settings\A Mangwende\Desktop\New Beginnings Pics For PPT\4 By Chance or Design\PDVD_047.JPG"/>
          <p:cNvPicPr>
            <a:picLocks noChangeAspect="1" noChangeArrowheads="1"/>
          </p:cNvPicPr>
          <p:nvPr/>
        </p:nvPicPr>
        <p:blipFill>
          <a:blip r:embed="rId7"/>
          <a:srcRect/>
          <a:stretch>
            <a:fillRect/>
          </a:stretch>
        </p:blipFill>
        <p:spPr bwMode="auto">
          <a:xfrm>
            <a:off x="16610" y="4506862"/>
            <a:ext cx="3002604" cy="2427338"/>
          </a:xfrm>
          <a:prstGeom prst="ellipse">
            <a:avLst/>
          </a:prstGeom>
          <a:ln w="63500" cap="rnd">
            <a:solidFill>
              <a:srgbClr val="9966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Rectangle 26"/>
          <p:cNvSpPr/>
          <p:nvPr/>
        </p:nvSpPr>
        <p:spPr>
          <a:xfrm>
            <a:off x="3598356" y="2574233"/>
            <a:ext cx="195220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996600"/>
                </a:solidFill>
                <a:effectLst>
                  <a:outerShdw blurRad="50800" dist="39000" dir="5460000" algn="tl">
                    <a:srgbClr val="000000">
                      <a:alpha val="38000"/>
                    </a:srgbClr>
                  </a:outerShdw>
                </a:effectLst>
              </a:rPr>
              <a:t>Recognition</a:t>
            </a:r>
            <a:endParaRPr lang="en-US" sz="2800" b="1" cap="none" spc="0" dirty="0">
              <a:ln w="11430"/>
              <a:solidFill>
                <a:srgbClr val="9966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3180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down)">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1000"/>
                                        <p:tgtEl>
                                          <p:spTgt spid="9"/>
                                        </p:tgtEl>
                                      </p:cBhvr>
                                    </p:animEffect>
                                    <p:anim calcmode="lin" valueType="num">
                                      <p:cBhvr>
                                        <p:cTn id="88" dur="1000" fill="hold"/>
                                        <p:tgtEl>
                                          <p:spTgt spid="9"/>
                                        </p:tgtEl>
                                        <p:attrNameLst>
                                          <p:attrName>ppt_x</p:attrName>
                                        </p:attrNameLst>
                                      </p:cBhvr>
                                      <p:tavLst>
                                        <p:tav tm="0">
                                          <p:val>
                                            <p:strVal val="#ppt_x"/>
                                          </p:val>
                                        </p:tav>
                                        <p:tav tm="100000">
                                          <p:val>
                                            <p:strVal val="#ppt_x"/>
                                          </p:val>
                                        </p:tav>
                                      </p:tavLst>
                                    </p:anim>
                                    <p:anim calcmode="lin" valueType="num">
                                      <p:cBhvr>
                                        <p:cTn id="8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00"/>
                                        <p:tgtEl>
                                          <p:spTgt spid="12"/>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animBg="1"/>
      <p:bldP spid="11" grpId="0" animBg="1"/>
      <p:bldP spid="12" grpId="0" animBg="1"/>
      <p:bldP spid="13" grpId="0"/>
      <p:bldP spid="30"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6508"/>
          <a:stretch/>
        </p:blipFill>
        <p:spPr bwMode="auto">
          <a:xfrm>
            <a:off x="0" y="0"/>
            <a:ext cx="1295400" cy="6858000"/>
          </a:xfrm>
          <a:prstGeom prst="rect">
            <a:avLst/>
          </a:prstGeom>
          <a:noFill/>
          <a:ln w="952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23976" y="2909"/>
            <a:ext cx="801693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u="sng" dirty="0" smtClean="0">
                <a:ln w="11430"/>
                <a:effectLst>
                  <a:outerShdw blurRad="50800" dist="39000" dir="5460000" algn="tl">
                    <a:srgbClr val="000000">
                      <a:alpha val="38000"/>
                    </a:srgbClr>
                  </a:outerShdw>
                </a:effectLst>
              </a:rPr>
              <a:t>The Tithe Principle is Divine In Origin</a:t>
            </a:r>
            <a:endParaRPr lang="en-US" sz="4000" b="1" u="sng" cap="none" spc="0" dirty="0">
              <a:ln w="11430"/>
              <a:effectLst>
                <a:outerShdw blurRad="50800" dist="39000" dir="5460000" algn="tl">
                  <a:srgbClr val="000000">
                    <a:alpha val="38000"/>
                  </a:srgbClr>
                </a:outerShdw>
              </a:effectLst>
            </a:endParaRPr>
          </a:p>
        </p:txBody>
      </p:sp>
      <p:sp>
        <p:nvSpPr>
          <p:cNvPr id="5" name="Rectangle 4"/>
          <p:cNvSpPr/>
          <p:nvPr/>
        </p:nvSpPr>
        <p:spPr>
          <a:xfrm>
            <a:off x="1298486" y="5253793"/>
            <a:ext cx="7845514" cy="1569660"/>
          </a:xfrm>
          <a:prstGeom prst="rect">
            <a:avLst/>
          </a:prstGeom>
        </p:spPr>
        <p:txBody>
          <a:bodyPr wrap="square">
            <a:spAutoFit/>
          </a:bodyPr>
          <a:lstStyle/>
          <a:p>
            <a:pPr algn="ctr"/>
            <a:r>
              <a:rPr lang="en-US" sz="2400" b="1" dirty="0" smtClean="0"/>
              <a:t>Heb. </a:t>
            </a:r>
            <a:r>
              <a:rPr lang="en-US" sz="2400" b="1" dirty="0"/>
              <a:t>7:6-7</a:t>
            </a:r>
          </a:p>
          <a:p>
            <a:pPr algn="ctr"/>
            <a:r>
              <a:rPr lang="en-US" sz="2400" b="1" dirty="0"/>
              <a:t> But this man who has not their genealogy received tithes from Abraham and blessed him who had the promises. </a:t>
            </a:r>
          </a:p>
          <a:p>
            <a:pPr algn="ctr"/>
            <a:r>
              <a:rPr lang="en-US" sz="2400" b="1" dirty="0"/>
              <a:t>RSV</a:t>
            </a:r>
          </a:p>
        </p:txBody>
      </p:sp>
      <p:sp>
        <p:nvSpPr>
          <p:cNvPr id="6" name="Rectangle 5"/>
          <p:cNvSpPr/>
          <p:nvPr/>
        </p:nvSpPr>
        <p:spPr>
          <a:xfrm>
            <a:off x="1298486" y="729478"/>
            <a:ext cx="7845514" cy="4524315"/>
          </a:xfrm>
          <a:prstGeom prst="rect">
            <a:avLst/>
          </a:prstGeom>
        </p:spPr>
        <p:txBody>
          <a:bodyPr wrap="square">
            <a:spAutoFit/>
          </a:bodyPr>
          <a:lstStyle/>
          <a:p>
            <a:pPr algn="ctr"/>
            <a:r>
              <a:rPr lang="en-US" sz="2400" b="1" dirty="0" smtClean="0"/>
              <a:t>Gen </a:t>
            </a:r>
            <a:r>
              <a:rPr lang="en-US" sz="2400" b="1" dirty="0"/>
              <a:t>14:18-21</a:t>
            </a:r>
          </a:p>
          <a:p>
            <a:pPr algn="ctr"/>
            <a:r>
              <a:rPr lang="en-US" sz="2400" b="1" dirty="0" smtClean="0"/>
              <a:t>“And </a:t>
            </a:r>
            <a:r>
              <a:rPr lang="en-US" sz="2400" b="1" dirty="0"/>
              <a:t>Mel-</a:t>
            </a:r>
            <a:r>
              <a:rPr lang="en-US" sz="2400" b="1" dirty="0" err="1"/>
              <a:t>chiz'edek</a:t>
            </a:r>
            <a:r>
              <a:rPr lang="en-US" sz="2400" b="1" dirty="0"/>
              <a:t> king of Salem brought out bread and wine; he was priest of God Most High. 19 And he blessed him and said,</a:t>
            </a:r>
          </a:p>
          <a:p>
            <a:pPr algn="ctr"/>
            <a:endParaRPr lang="en-US" sz="2400" b="1" dirty="0"/>
          </a:p>
          <a:p>
            <a:pPr algn="ctr"/>
            <a:r>
              <a:rPr lang="en-US" sz="2400" b="1" dirty="0"/>
              <a:t>"Blessed be Abram by God Most High,</a:t>
            </a:r>
          </a:p>
          <a:p>
            <a:pPr algn="ctr"/>
            <a:r>
              <a:rPr lang="en-US" sz="2400" b="1" dirty="0"/>
              <a:t>maker of heaven and earth; </a:t>
            </a:r>
          </a:p>
          <a:p>
            <a:pPr algn="ctr"/>
            <a:r>
              <a:rPr lang="en-US" sz="2400" b="1" dirty="0"/>
              <a:t>20 and blessed be God Most High,</a:t>
            </a:r>
          </a:p>
          <a:p>
            <a:pPr algn="ctr"/>
            <a:r>
              <a:rPr lang="en-US" sz="2400" b="1" dirty="0"/>
              <a:t>who has delivered your enemies into your hand!"</a:t>
            </a:r>
          </a:p>
          <a:p>
            <a:pPr algn="ctr"/>
            <a:endParaRPr lang="en-US" sz="2400" b="1" dirty="0"/>
          </a:p>
          <a:p>
            <a:pPr algn="ctr"/>
            <a:r>
              <a:rPr lang="en-US" sz="2400" b="1" dirty="0"/>
              <a:t>And Abram gave him a tenth of everything</a:t>
            </a:r>
            <a:r>
              <a:rPr lang="en-US" sz="2400" b="1" dirty="0" smtClean="0"/>
              <a:t>.” </a:t>
            </a:r>
            <a:endParaRPr lang="en-US" sz="2400" b="1" dirty="0"/>
          </a:p>
          <a:p>
            <a:pPr algn="ctr"/>
            <a:r>
              <a:rPr lang="en-US" sz="2400" b="1" dirty="0"/>
              <a:t>RSV</a:t>
            </a:r>
          </a:p>
        </p:txBody>
      </p:sp>
    </p:spTree>
    <p:extLst>
      <p:ext uri="{BB962C8B-B14F-4D97-AF65-F5344CB8AC3E}">
        <p14:creationId xmlns:p14="http://schemas.microsoft.com/office/powerpoint/2010/main" val="22631906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r>
              <a:rPr lang="en-US" sz="6000" b="1" u="sng" dirty="0" smtClean="0"/>
              <a:t>What is Tithe?</a:t>
            </a:r>
            <a:endParaRPr lang="en-US" sz="6000" b="1" u="sng" dirty="0"/>
          </a:p>
        </p:txBody>
      </p:sp>
      <p:sp>
        <p:nvSpPr>
          <p:cNvPr id="3" name="Content Placeholder 2"/>
          <p:cNvSpPr>
            <a:spLocks noGrp="1"/>
          </p:cNvSpPr>
          <p:nvPr>
            <p:ph idx="1"/>
          </p:nvPr>
        </p:nvSpPr>
        <p:spPr>
          <a:xfrm>
            <a:off x="1524000" y="990600"/>
            <a:ext cx="7391400" cy="4876800"/>
          </a:xfrm>
        </p:spPr>
        <p:txBody>
          <a:bodyPr>
            <a:noAutofit/>
          </a:bodyPr>
          <a:lstStyle/>
          <a:p>
            <a:r>
              <a:rPr lang="en-US" b="1" dirty="0" smtClean="0"/>
              <a:t>It is a tenth portion of our income/increase </a:t>
            </a:r>
          </a:p>
          <a:p>
            <a:r>
              <a:rPr lang="en-US" b="1" dirty="0" smtClean="0"/>
              <a:t>Lev. 27: 30 – A tithe of everything from the land, whether grain from the soil or fruit from the trees, belongs to the Lord, it is holy to the Lord.</a:t>
            </a:r>
          </a:p>
          <a:p>
            <a:r>
              <a:rPr lang="en-US" b="1" dirty="0" smtClean="0"/>
              <a:t>It is a test of loyalty</a:t>
            </a:r>
          </a:p>
          <a:p>
            <a:r>
              <a:rPr lang="en-US" b="1" dirty="0" smtClean="0"/>
              <a:t>A sign of God’s Creatorship</a:t>
            </a:r>
          </a:p>
          <a:p>
            <a:r>
              <a:rPr lang="en-US" b="1" dirty="0" smtClean="0"/>
              <a:t>It is determined and stipulated by God</a:t>
            </a:r>
          </a:p>
          <a:p>
            <a:r>
              <a:rPr lang="en-US" b="1" dirty="0" smtClean="0"/>
              <a:t>You cannot use it as you wish</a:t>
            </a:r>
            <a:endParaRPr lang="en-US" b="1"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6508"/>
          <a:stretch/>
        </p:blipFill>
        <p:spPr bwMode="auto">
          <a:xfrm>
            <a:off x="0" y="0"/>
            <a:ext cx="1295400" cy="6858000"/>
          </a:xfrm>
          <a:prstGeom prst="rect">
            <a:avLst/>
          </a:prstGeom>
          <a:noFill/>
          <a:ln w="952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356426"/>
      </p:ext>
    </p:extLst>
  </p:cSld>
  <p:clrMapOvr>
    <a:masterClrMapping/>
  </p:clrMapOvr>
  <p:transition>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4761"/>
            <a:ext cx="7848600" cy="6370975"/>
          </a:xfrm>
          <a:prstGeom prst="rect">
            <a:avLst/>
          </a:prstGeom>
        </p:spPr>
        <p:txBody>
          <a:bodyPr wrap="square">
            <a:spAutoFit/>
          </a:bodyPr>
          <a:lstStyle/>
          <a:p>
            <a:endParaRPr lang="en-US" sz="2400" b="1" dirty="0" smtClean="0">
              <a:latin typeface="Arial Black" pitchFamily="34" charset="0"/>
            </a:endParaRPr>
          </a:p>
          <a:p>
            <a:r>
              <a:rPr lang="en-US" sz="4000" b="1" u="sng" dirty="0" smtClean="0">
                <a:latin typeface="Arial Black" pitchFamily="34" charset="0"/>
              </a:rPr>
              <a:t>How </a:t>
            </a:r>
            <a:r>
              <a:rPr lang="en-US" sz="4000" b="1" u="sng" dirty="0">
                <a:latin typeface="Arial Black" pitchFamily="34" charset="0"/>
              </a:rPr>
              <a:t>Is The Tithe Collected &amp; What Is The Tithe Used For</a:t>
            </a:r>
            <a:r>
              <a:rPr lang="en-US" sz="4000" b="1" u="sng" dirty="0" smtClean="0">
                <a:latin typeface="Arial Black" pitchFamily="34" charset="0"/>
              </a:rPr>
              <a:t>?</a:t>
            </a:r>
          </a:p>
          <a:p>
            <a:endParaRPr lang="en-US" sz="2400" dirty="0">
              <a:latin typeface="Arial Black" pitchFamily="34" charset="0"/>
            </a:endParaRPr>
          </a:p>
          <a:p>
            <a:r>
              <a:rPr lang="en-US" sz="2400" b="1" dirty="0">
                <a:latin typeface="Arial Black" pitchFamily="34" charset="0"/>
              </a:rPr>
              <a:t>Tithe i</a:t>
            </a:r>
            <a:r>
              <a:rPr lang="en-US" sz="2400" b="1" dirty="0" smtClean="0">
                <a:latin typeface="Arial Black" pitchFamily="34" charset="0"/>
              </a:rPr>
              <a:t>s </a:t>
            </a:r>
            <a:r>
              <a:rPr lang="en-US" sz="2400" b="1" dirty="0">
                <a:latin typeface="Arial Black" pitchFamily="34" charset="0"/>
              </a:rPr>
              <a:t>to be collected by the local churches, and </a:t>
            </a:r>
            <a:r>
              <a:rPr lang="en-US" sz="2400" b="1" i="1" dirty="0">
                <a:latin typeface="Arial Black" pitchFamily="34" charset="0"/>
              </a:rPr>
              <a:t>all</a:t>
            </a:r>
            <a:r>
              <a:rPr lang="en-US" sz="2400" b="1" dirty="0">
                <a:latin typeface="Arial Black" pitchFamily="34" charset="0"/>
              </a:rPr>
              <a:t> of it is to be forwarded to the local conference. Local churches are under no circumstances to retain any portion of the tithe. Local conferences in turn take a portion of the tithe for the uses listed below, and forward the remainder to the union. The union does the same, forwarding the remainder to the division, and the division forwards the remainder to the GC.</a:t>
            </a:r>
            <a:endParaRPr lang="en-US" sz="2400" dirty="0">
              <a:latin typeface="Arial Black" pitchFamily="34"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6508"/>
          <a:stretch/>
        </p:blipFill>
        <p:spPr bwMode="auto">
          <a:xfrm>
            <a:off x="0" y="0"/>
            <a:ext cx="1295400" cy="6858000"/>
          </a:xfrm>
          <a:prstGeom prst="rect">
            <a:avLst/>
          </a:prstGeom>
          <a:noFill/>
          <a:ln w="952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95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6508"/>
          <a:stretch/>
        </p:blipFill>
        <p:spPr bwMode="auto">
          <a:xfrm>
            <a:off x="0" y="0"/>
            <a:ext cx="1371600" cy="6858000"/>
          </a:xfrm>
          <a:prstGeom prst="rect">
            <a:avLst/>
          </a:prstGeom>
          <a:noFill/>
          <a:ln w="952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000" y="0"/>
            <a:ext cx="6934200" cy="6894195"/>
          </a:xfrm>
          <a:prstGeom prst="rect">
            <a:avLst/>
          </a:prstGeom>
        </p:spPr>
        <p:txBody>
          <a:bodyPr wrap="square">
            <a:spAutoFit/>
          </a:bodyPr>
          <a:lstStyle/>
          <a:p>
            <a:pPr algn="ctr"/>
            <a:r>
              <a:rPr lang="en-US" sz="3200"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Ndouya</a:t>
            </a:r>
            <a:r>
              <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KuMchinjiko – Hymn 21</a:t>
            </a:r>
          </a:p>
          <a:p>
            <a:pPr algn="ct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Ndouya </a:t>
            </a:r>
            <a:r>
              <a:rPr lang="en-US" sz="2800"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kumchinjiko</a:t>
            </a: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ubofo neurombo</a:t>
            </a: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Handidi chimwe chiro asi </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ruponeso-ro.</a:t>
            </a: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endParaRPr lang="en-US" sz="1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Ndosimbira kunemwi, Nyenye </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yepaCalvary</a:t>
            </a: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Ndinopfugama pasi, mundiponese </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ini.</a:t>
            </a: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endParaRPr lang="en-US" sz="1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Jesu ndokuchemera, Moyo wangu waipa</a:t>
            </a: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Jesu ye wataura, </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Ndinozo-kuchenura.</a:t>
            </a: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endParaRPr lang="en-US" sz="1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Ndapa zvese kunemi, zviro zvese zvepasi</a:t>
            </a: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Moyo zve nemuviri, uwe wenyu </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narini.</a:t>
            </a: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endParaRPr lang="en-US" sz="1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Ndosimbira kunemi, mune zvitsidzo zvenyu</a:t>
            </a: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Zvino ndarapwa ini, neroparo </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raKristu.</a:t>
            </a:r>
          </a:p>
          <a:p>
            <a:pPr algn="ctr"/>
            <a:endParaRPr lang="en-US" sz="1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Jesu arikuuya; Moyo wangu wazara</a:t>
            </a:r>
          </a:p>
          <a:p>
            <a:pPr algn="ct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Zvino ndakachenurwa; Mbiri kuna Jehova.</a:t>
            </a: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pic>
        <p:nvPicPr>
          <p:cNvPr id="4" name="Picture 2" descr="C:\Users\Mangwende\Desktop\Dell\Desktop\New Beginnings Pics For PPT\7 One Life Changed the World\PDVD_116.BMP"/>
          <p:cNvPicPr>
            <a:picLocks noChangeAspect="1" noChangeArrowheads="1"/>
          </p:cNvPicPr>
          <p:nvPr/>
        </p:nvPicPr>
        <p:blipFill rotWithShape="1">
          <a:blip r:embed="rId3">
            <a:extLst>
              <a:ext uri="{28A0092B-C50C-407E-A947-70E740481C1C}">
                <a14:useLocalDpi xmlns:a14="http://schemas.microsoft.com/office/drawing/2010/main" val="0"/>
              </a:ext>
            </a:extLst>
          </a:blip>
          <a:srcRect l="25080" r="58888"/>
          <a:stretch/>
        </p:blipFill>
        <p:spPr bwMode="auto">
          <a:xfrm flipH="1">
            <a:off x="7848600" y="0"/>
            <a:ext cx="1295400" cy="6858000"/>
          </a:xfrm>
          <a:prstGeom prst="rect">
            <a:avLst/>
          </a:prstGeom>
          <a:noFill/>
          <a:ln>
            <a:solidFill>
              <a:srgbClr val="99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1682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40144"/>
            <a:ext cx="7696200" cy="6617196"/>
          </a:xfrm>
          <a:prstGeom prst="rect">
            <a:avLst/>
          </a:prstGeom>
        </p:spPr>
        <p:txBody>
          <a:bodyPr wrap="square">
            <a:spAutoFit/>
          </a:bodyPr>
          <a:lstStyle/>
          <a:p>
            <a:pPr algn="ctr"/>
            <a:r>
              <a:rPr lang="en-US" sz="3600" b="1" u="sng" dirty="0">
                <a:latin typeface="Arial Black" pitchFamily="34" charset="0"/>
              </a:rPr>
              <a:t>Acceptable Uses Of </a:t>
            </a:r>
            <a:r>
              <a:rPr lang="en-US" sz="3600" b="1" u="sng" dirty="0" smtClean="0">
                <a:latin typeface="Arial Black" pitchFamily="34" charset="0"/>
              </a:rPr>
              <a:t>Tithe</a:t>
            </a:r>
          </a:p>
          <a:p>
            <a:endParaRPr lang="en-US" sz="2800" dirty="0">
              <a:latin typeface="Arial Black" pitchFamily="34" charset="0"/>
            </a:endParaRPr>
          </a:p>
          <a:p>
            <a:pPr lvl="0"/>
            <a:r>
              <a:rPr lang="en-US" sz="2600" b="1" dirty="0" smtClean="0">
                <a:latin typeface="Arial Black" pitchFamily="34" charset="0"/>
              </a:rPr>
              <a:t>1.Support </a:t>
            </a:r>
            <a:r>
              <a:rPr lang="en-US" sz="2600" b="1" dirty="0">
                <a:latin typeface="Arial Black" pitchFamily="34" charset="0"/>
              </a:rPr>
              <a:t>of Pastors, Evangelists, Ministers </a:t>
            </a:r>
            <a:endParaRPr lang="en-US" sz="2600" dirty="0">
              <a:latin typeface="Arial Black" pitchFamily="34" charset="0"/>
            </a:endParaRPr>
          </a:p>
          <a:p>
            <a:pPr lvl="0"/>
            <a:r>
              <a:rPr lang="en-US" sz="2600" b="1" dirty="0">
                <a:latin typeface="Arial Black" pitchFamily="34" charset="0"/>
              </a:rPr>
              <a:t>World </a:t>
            </a:r>
            <a:r>
              <a:rPr lang="en-US" sz="2600" b="1" dirty="0" smtClean="0">
                <a:latin typeface="Arial Black" pitchFamily="34" charset="0"/>
              </a:rPr>
              <a:t>Missions.</a:t>
            </a:r>
          </a:p>
          <a:p>
            <a:pPr lvl="0"/>
            <a:r>
              <a:rPr lang="en-US" sz="2600" b="1" dirty="0" smtClean="0">
                <a:latin typeface="Arial Black" pitchFamily="34" charset="0"/>
              </a:rPr>
              <a:t>2. Soul-winning </a:t>
            </a:r>
            <a:r>
              <a:rPr lang="en-US" sz="2600" b="1" dirty="0">
                <a:latin typeface="Arial Black" pitchFamily="34" charset="0"/>
              </a:rPr>
              <a:t>Support Personnel </a:t>
            </a:r>
            <a:endParaRPr lang="en-US" sz="2600" dirty="0">
              <a:latin typeface="Arial Black" pitchFamily="34" charset="0"/>
            </a:endParaRPr>
          </a:p>
          <a:p>
            <a:pPr lvl="0"/>
            <a:r>
              <a:rPr lang="en-US" sz="2600" b="1" dirty="0" smtClean="0">
                <a:latin typeface="Arial Black" pitchFamily="34" charset="0"/>
              </a:rPr>
              <a:t>3. Conference/Mission </a:t>
            </a:r>
            <a:r>
              <a:rPr lang="en-US" sz="2600" b="1" dirty="0">
                <a:latin typeface="Arial Black" pitchFamily="34" charset="0"/>
              </a:rPr>
              <a:t>Operating Expense </a:t>
            </a:r>
            <a:endParaRPr lang="en-US" sz="2600" dirty="0">
              <a:latin typeface="Arial Black" pitchFamily="34" charset="0"/>
            </a:endParaRPr>
          </a:p>
          <a:p>
            <a:pPr lvl="0"/>
            <a:r>
              <a:rPr lang="en-US" sz="2600" b="1" dirty="0" smtClean="0">
                <a:latin typeface="Arial Black" pitchFamily="34" charset="0"/>
              </a:rPr>
              <a:t>4. Literature </a:t>
            </a:r>
            <a:r>
              <a:rPr lang="en-US" sz="2600" b="1" dirty="0">
                <a:latin typeface="Arial Black" pitchFamily="34" charset="0"/>
              </a:rPr>
              <a:t>Evangelist Benefit Fund </a:t>
            </a:r>
            <a:endParaRPr lang="en-US" sz="2600" dirty="0">
              <a:latin typeface="Arial Black" pitchFamily="34" charset="0"/>
            </a:endParaRPr>
          </a:p>
          <a:p>
            <a:pPr lvl="0"/>
            <a:r>
              <a:rPr lang="en-US" sz="2600" b="1" dirty="0" smtClean="0">
                <a:latin typeface="Arial Black" pitchFamily="34" charset="0"/>
              </a:rPr>
              <a:t>5. Subsidies </a:t>
            </a:r>
            <a:r>
              <a:rPr lang="en-US" sz="2600" b="1" dirty="0">
                <a:latin typeface="Arial Black" pitchFamily="34" charset="0"/>
              </a:rPr>
              <a:t>for Specified Activities (such as youth evangelism camps) </a:t>
            </a:r>
            <a:endParaRPr lang="en-US" sz="2600" dirty="0">
              <a:latin typeface="Arial Black" pitchFamily="34" charset="0"/>
            </a:endParaRPr>
          </a:p>
          <a:p>
            <a:pPr lvl="0"/>
            <a:r>
              <a:rPr lang="en-US" sz="2600" b="1" dirty="0" smtClean="0">
                <a:latin typeface="Arial Black" pitchFamily="34" charset="0"/>
              </a:rPr>
              <a:t>6. Evangelistic </a:t>
            </a:r>
            <a:r>
              <a:rPr lang="en-US" sz="2600" b="1" dirty="0">
                <a:latin typeface="Arial Black" pitchFamily="34" charset="0"/>
              </a:rPr>
              <a:t>and Conference/Mission Office Equipment </a:t>
            </a:r>
            <a:endParaRPr lang="en-US" sz="2600" dirty="0">
              <a:latin typeface="Arial Black" pitchFamily="34" charset="0"/>
            </a:endParaRPr>
          </a:p>
          <a:p>
            <a:pPr lvl="0"/>
            <a:r>
              <a:rPr lang="en-US" sz="2600" b="1" dirty="0" smtClean="0">
                <a:latin typeface="Arial Black" pitchFamily="34" charset="0"/>
              </a:rPr>
              <a:t>7. Bible/Religion </a:t>
            </a:r>
            <a:r>
              <a:rPr lang="en-US" sz="2600" b="1" dirty="0">
                <a:latin typeface="Arial Black" pitchFamily="34" charset="0"/>
              </a:rPr>
              <a:t>Teaching and Support </a:t>
            </a:r>
            <a:endParaRPr lang="en-US" sz="2600" b="1" dirty="0" smtClean="0">
              <a:latin typeface="Arial Black" pitchFamily="34" charset="0"/>
            </a:endParaRPr>
          </a:p>
          <a:p>
            <a:pPr lvl="0"/>
            <a:r>
              <a:rPr lang="en-US" sz="2600" b="1" dirty="0" smtClean="0">
                <a:latin typeface="Arial Black" pitchFamily="34" charset="0"/>
              </a:rPr>
              <a:t>8. Personnel </a:t>
            </a:r>
            <a:r>
              <a:rPr lang="en-US" sz="2600" b="1" dirty="0">
                <a:latin typeface="Arial Black" pitchFamily="34" charset="0"/>
              </a:rPr>
              <a:t>in Schools </a:t>
            </a:r>
            <a:endParaRPr lang="en-US" sz="2600" dirty="0">
              <a:latin typeface="Arial Black" pitchFamily="34" charset="0"/>
            </a:endParaRPr>
          </a:p>
          <a:p>
            <a:pPr lvl="0"/>
            <a:r>
              <a:rPr lang="en-US" sz="2600" b="1" dirty="0" smtClean="0">
                <a:latin typeface="Arial Black" pitchFamily="34" charset="0"/>
              </a:rPr>
              <a:t>9. Retired </a:t>
            </a:r>
            <a:r>
              <a:rPr lang="en-US" sz="2600" b="1" dirty="0">
                <a:latin typeface="Arial Black" pitchFamily="34" charset="0"/>
              </a:rPr>
              <a:t>Employees </a:t>
            </a:r>
            <a:endParaRPr lang="en-US" sz="2600" dirty="0">
              <a:latin typeface="Arial Black" pitchFamily="34"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6508"/>
          <a:stretch/>
        </p:blipFill>
        <p:spPr bwMode="auto">
          <a:xfrm>
            <a:off x="0" y="0"/>
            <a:ext cx="1295400" cy="6858000"/>
          </a:xfrm>
          <a:prstGeom prst="rect">
            <a:avLst/>
          </a:prstGeom>
          <a:noFill/>
          <a:ln w="952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7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799" y="0"/>
            <a:ext cx="7691651" cy="5693866"/>
          </a:xfrm>
          <a:prstGeom prst="rect">
            <a:avLst/>
          </a:prstGeom>
        </p:spPr>
        <p:txBody>
          <a:bodyPr wrap="square">
            <a:spAutoFit/>
          </a:bodyPr>
          <a:lstStyle/>
          <a:p>
            <a:pPr algn="ctr"/>
            <a:r>
              <a:rPr lang="en-US" sz="4000" b="1" u="sng" dirty="0">
                <a:latin typeface="Arial Black" pitchFamily="34" charset="0"/>
              </a:rPr>
              <a:t>Unacceptable Uses Of The </a:t>
            </a:r>
            <a:r>
              <a:rPr lang="en-US" sz="4000" b="1" u="sng" dirty="0" smtClean="0">
                <a:latin typeface="Arial Black" pitchFamily="34" charset="0"/>
              </a:rPr>
              <a:t>Tithe</a:t>
            </a:r>
          </a:p>
          <a:p>
            <a:endParaRPr lang="en-US" sz="3200" dirty="0">
              <a:latin typeface="Arial Black" pitchFamily="34" charset="0"/>
            </a:endParaRPr>
          </a:p>
          <a:p>
            <a:pPr marL="514350" lvl="0" indent="-514350">
              <a:buAutoNum type="arabicPeriod"/>
            </a:pPr>
            <a:r>
              <a:rPr lang="en-US" sz="2800" b="1" dirty="0" smtClean="0">
                <a:latin typeface="Arial Black" pitchFamily="34" charset="0"/>
              </a:rPr>
              <a:t>Capital </a:t>
            </a:r>
            <a:r>
              <a:rPr lang="en-US" sz="2800" b="1" dirty="0">
                <a:latin typeface="Arial Black" pitchFamily="34" charset="0"/>
              </a:rPr>
              <a:t>Expenditures for Buildings and </a:t>
            </a:r>
            <a:r>
              <a:rPr lang="en-US" sz="2800" b="1" dirty="0" smtClean="0">
                <a:latin typeface="Arial Black" pitchFamily="34" charset="0"/>
              </a:rPr>
              <a:t>Churches</a:t>
            </a:r>
          </a:p>
          <a:p>
            <a:pPr lvl="0"/>
            <a:r>
              <a:rPr lang="en-US" sz="2800" b="1" dirty="0" smtClean="0">
                <a:latin typeface="Arial Black" pitchFamily="34" charset="0"/>
              </a:rPr>
              <a:t> </a:t>
            </a:r>
            <a:endParaRPr lang="en-US" sz="2800" dirty="0">
              <a:latin typeface="Arial Black" pitchFamily="34" charset="0"/>
            </a:endParaRPr>
          </a:p>
          <a:p>
            <a:pPr lvl="0"/>
            <a:r>
              <a:rPr lang="en-US" sz="2800" b="1" dirty="0" smtClean="0">
                <a:latin typeface="Arial Black" pitchFamily="34" charset="0"/>
              </a:rPr>
              <a:t>2. Equipment </a:t>
            </a:r>
            <a:r>
              <a:rPr lang="en-US" sz="2800" b="1" dirty="0">
                <a:latin typeface="Arial Black" pitchFamily="34" charset="0"/>
              </a:rPr>
              <a:t>(other than for conference/mission use) </a:t>
            </a:r>
            <a:endParaRPr lang="en-US" sz="2800" b="1" dirty="0" smtClean="0">
              <a:latin typeface="Arial Black" pitchFamily="34" charset="0"/>
            </a:endParaRPr>
          </a:p>
          <a:p>
            <a:pPr lvl="0"/>
            <a:endParaRPr lang="en-US" sz="2800" dirty="0">
              <a:latin typeface="Arial Black" pitchFamily="34" charset="0"/>
            </a:endParaRPr>
          </a:p>
          <a:p>
            <a:pPr lvl="0"/>
            <a:r>
              <a:rPr lang="en-US" sz="2800" b="1" dirty="0" smtClean="0">
                <a:latin typeface="Arial Black" pitchFamily="34" charset="0"/>
              </a:rPr>
              <a:t>3. Local </a:t>
            </a:r>
            <a:r>
              <a:rPr lang="en-US" sz="2800" b="1" dirty="0">
                <a:latin typeface="Arial Black" pitchFamily="34" charset="0"/>
              </a:rPr>
              <a:t>Church Operating </a:t>
            </a:r>
            <a:r>
              <a:rPr lang="en-US" sz="2800" b="1" dirty="0" smtClean="0">
                <a:latin typeface="Arial Black" pitchFamily="34" charset="0"/>
              </a:rPr>
              <a:t>Expense</a:t>
            </a:r>
          </a:p>
          <a:p>
            <a:pPr lvl="0"/>
            <a:r>
              <a:rPr lang="en-US" sz="2800" b="1" dirty="0" smtClean="0">
                <a:latin typeface="Arial Black" pitchFamily="34" charset="0"/>
              </a:rPr>
              <a:t> </a:t>
            </a:r>
            <a:endParaRPr lang="en-US" sz="2800" dirty="0">
              <a:latin typeface="Arial Black" pitchFamily="34" charset="0"/>
            </a:endParaRPr>
          </a:p>
          <a:p>
            <a:pPr lvl="0"/>
            <a:r>
              <a:rPr lang="en-US" sz="2800" b="1" dirty="0" smtClean="0">
                <a:latin typeface="Arial Black" pitchFamily="34" charset="0"/>
              </a:rPr>
              <a:t>4. Schools </a:t>
            </a:r>
            <a:r>
              <a:rPr lang="en-US" sz="2800" b="1" dirty="0">
                <a:latin typeface="Arial Black" pitchFamily="34" charset="0"/>
              </a:rPr>
              <a:t>Operating Expense</a:t>
            </a:r>
            <a:endParaRPr lang="en-US" sz="2800" dirty="0">
              <a:latin typeface="Arial Black" pitchFamily="34"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6508"/>
          <a:stretch/>
        </p:blipFill>
        <p:spPr bwMode="auto">
          <a:xfrm>
            <a:off x="0" y="0"/>
            <a:ext cx="1295400" cy="6858000"/>
          </a:xfrm>
          <a:prstGeom prst="rect">
            <a:avLst/>
          </a:prstGeom>
          <a:noFill/>
          <a:ln w="952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745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6508"/>
          <a:stretch/>
        </p:blipFill>
        <p:spPr bwMode="auto">
          <a:xfrm>
            <a:off x="0" y="0"/>
            <a:ext cx="1371600" cy="6858000"/>
          </a:xfrm>
          <a:prstGeom prst="rect">
            <a:avLst/>
          </a:prstGeom>
          <a:noFill/>
          <a:ln w="952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000" y="0"/>
            <a:ext cx="6934200" cy="6894195"/>
          </a:xfrm>
          <a:prstGeom prst="rect">
            <a:avLst/>
          </a:prstGeom>
        </p:spPr>
        <p:txBody>
          <a:bodyPr wrap="square">
            <a:spAutoFit/>
          </a:bodyPr>
          <a:lstStyle/>
          <a:p>
            <a:pPr algn="ctr"/>
            <a:r>
              <a:rPr lang="en-US" sz="3200"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Ndouya</a:t>
            </a:r>
            <a:r>
              <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t>
            </a:r>
            <a:r>
              <a:rPr lang="en-US" sz="32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KuMchinjiko – Hymn 21</a:t>
            </a:r>
          </a:p>
          <a:p>
            <a:pPr algn="ct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Ndouya </a:t>
            </a:r>
            <a:r>
              <a:rPr lang="en-US" sz="2800"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kumchinjiko</a:t>
            </a: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ubofo neurombo</a:t>
            </a: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Handidi chimwe chiro asi </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ruponeso-ro.</a:t>
            </a: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endParaRPr lang="en-US" sz="1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Ndosimbira kunemwi, Nyenye </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yepaCalvary</a:t>
            </a: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Ndinopfugama pasi, mundiponese </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ini.</a:t>
            </a: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endParaRPr lang="en-US" sz="1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Jesu ndokuchemera, Moyo wangu waipa</a:t>
            </a: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Jesu ye wataura, </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Ndinozo-kuchenura.</a:t>
            </a: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endParaRPr lang="en-US" sz="1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Ndapa zvese kunemi, zviro zvese zvepasi</a:t>
            </a: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Moyo zve nemuviri, uwe wenyu </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narini.</a:t>
            </a: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endParaRPr lang="en-US" sz="1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Ndosimbira kunemi, mune zvitsidzo zvenyu</a:t>
            </a:r>
          </a:p>
          <a:p>
            <a:pPr algn="ct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Zvino ndarapwa ini, neroparo </a:t>
            </a: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raKristu.</a:t>
            </a:r>
          </a:p>
          <a:p>
            <a:pPr algn="ctr"/>
            <a:endParaRPr lang="en-US" sz="10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Jesu arikuuya; Moyo wangu wazara</a:t>
            </a:r>
          </a:p>
          <a:p>
            <a:pPr algn="ctr"/>
            <a:r>
              <a:rPr lang="en-US" sz="2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Zvino ndakachenurwa; Mbiri kuna Jehova.</a:t>
            </a:r>
            <a:endPar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pic>
        <p:nvPicPr>
          <p:cNvPr id="4" name="Picture 2" descr="C:\Users\Mangwende\Desktop\Dell\Desktop\New Beginnings Pics For PPT\7 One Life Changed the World\PDVD_116.BMP"/>
          <p:cNvPicPr>
            <a:picLocks noChangeAspect="1" noChangeArrowheads="1"/>
          </p:cNvPicPr>
          <p:nvPr/>
        </p:nvPicPr>
        <p:blipFill rotWithShape="1">
          <a:blip r:embed="rId3">
            <a:extLst>
              <a:ext uri="{28A0092B-C50C-407E-A947-70E740481C1C}">
                <a14:useLocalDpi xmlns:a14="http://schemas.microsoft.com/office/drawing/2010/main" val="0"/>
              </a:ext>
            </a:extLst>
          </a:blip>
          <a:srcRect l="25080" r="58888"/>
          <a:stretch/>
        </p:blipFill>
        <p:spPr bwMode="auto">
          <a:xfrm flipH="1">
            <a:off x="7848600" y="0"/>
            <a:ext cx="1295400" cy="6858000"/>
          </a:xfrm>
          <a:prstGeom prst="rect">
            <a:avLst/>
          </a:prstGeom>
          <a:noFill/>
          <a:ln>
            <a:solidFill>
              <a:srgbClr val="99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1682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457200"/>
            <a:ext cx="7391400" cy="6248400"/>
          </a:xfrm>
        </p:spPr>
        <p:txBody>
          <a:bodyPr>
            <a:noAutofit/>
          </a:bodyPr>
          <a:lstStyle/>
          <a:p>
            <a:pPr algn="ctr"/>
            <a:r>
              <a:rPr lang="en-US" sz="4400" b="1" dirty="0" smtClean="0"/>
              <a:t>“I saw that in the arrangement of </a:t>
            </a:r>
            <a:r>
              <a:rPr lang="en-US" sz="4400" b="1" dirty="0" smtClean="0">
                <a:solidFill>
                  <a:schemeClr val="accent6">
                    <a:lumMod val="50000"/>
                  </a:schemeClr>
                </a:solidFill>
              </a:rPr>
              <a:t>systematic benevolence</a:t>
            </a:r>
            <a:r>
              <a:rPr lang="en-US" sz="4400" b="1" dirty="0" smtClean="0"/>
              <a:t>, hearts will be </a:t>
            </a:r>
            <a:r>
              <a:rPr lang="en-US" sz="4400" b="1" dirty="0" smtClean="0">
                <a:solidFill>
                  <a:srgbClr val="FF0000"/>
                </a:solidFill>
              </a:rPr>
              <a:t>tested and proved.</a:t>
            </a:r>
            <a:r>
              <a:rPr lang="en-US" sz="4400" b="1" dirty="0" smtClean="0"/>
              <a:t> It is a </a:t>
            </a:r>
            <a:r>
              <a:rPr lang="en-US" sz="4400" b="1" dirty="0" smtClean="0">
                <a:solidFill>
                  <a:srgbClr val="7030A0"/>
                </a:solidFill>
              </a:rPr>
              <a:t>constant, living test</a:t>
            </a:r>
            <a:r>
              <a:rPr lang="en-US" sz="4400" b="1" dirty="0" smtClean="0"/>
              <a:t>. It brings one to understand his own heart, to see whether the truth or the love of the world predominates…” </a:t>
            </a:r>
            <a:r>
              <a:rPr lang="en-US" sz="4000" b="1" i="1" dirty="0" smtClean="0"/>
              <a:t>E. G. White</a:t>
            </a:r>
            <a:r>
              <a:rPr lang="en-US" sz="4400" dirty="0" smtClean="0"/>
              <a:t>.</a:t>
            </a:r>
            <a:endParaRPr lang="en-US" sz="44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6508"/>
          <a:stretch/>
        </p:blipFill>
        <p:spPr bwMode="auto">
          <a:xfrm>
            <a:off x="0" y="0"/>
            <a:ext cx="1295400" cy="6858000"/>
          </a:xfrm>
          <a:prstGeom prst="rect">
            <a:avLst/>
          </a:prstGeom>
          <a:noFill/>
          <a:ln w="952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677038"/>
      </p:ext>
    </p:extLst>
  </p:cSld>
  <p:clrMapOvr>
    <a:masterClrMapping/>
  </p:clrMapOvr>
  <p:transition>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981" y="838200"/>
            <a:ext cx="7848600" cy="4953000"/>
          </a:xfrm>
        </p:spPr>
        <p:txBody>
          <a:bodyPr>
            <a:normAutofit fontScale="92500" lnSpcReduction="10000"/>
          </a:bodyPr>
          <a:lstStyle/>
          <a:p>
            <a:r>
              <a:rPr lang="en-US" sz="4400" b="1" dirty="0" smtClean="0"/>
              <a:t>Systematic benevolence makes the local church to operate on a budget.</a:t>
            </a:r>
          </a:p>
          <a:p>
            <a:r>
              <a:rPr lang="en-US" sz="4400" b="1" dirty="0" smtClean="0"/>
              <a:t>The church may accomplish a lot of projects within a stipulated time.</a:t>
            </a:r>
          </a:p>
          <a:p>
            <a:r>
              <a:rPr lang="en-US" sz="4400" b="1" dirty="0" smtClean="0"/>
              <a:t>A practical test to prove our commitment to our calling.</a:t>
            </a:r>
          </a:p>
          <a:p>
            <a:endParaRPr lang="en-US" sz="4400" b="1"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6508"/>
          <a:stretch/>
        </p:blipFill>
        <p:spPr bwMode="auto">
          <a:xfrm>
            <a:off x="0" y="0"/>
            <a:ext cx="1295400" cy="6858000"/>
          </a:xfrm>
          <a:prstGeom prst="rect">
            <a:avLst/>
          </a:prstGeom>
          <a:noFill/>
          <a:ln w="952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155752"/>
      </p:ext>
    </p:extLst>
  </p:cSld>
  <p:clrMapOvr>
    <a:masterClrMapping/>
  </p:clrMapOvr>
  <p:transition>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4" y="1676400"/>
            <a:ext cx="9144000" cy="5257800"/>
          </a:xfrm>
          <a:prstGeom prst="rect">
            <a:avLst/>
          </a:prstGeom>
          <a:noFill/>
          <a:ln w="57150">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adventiststewardship.com/site/1/template/header_bg.jpg"/>
          <p:cNvPicPr>
            <a:picLocks noChangeAspect="1" noChangeArrowheads="1"/>
          </p:cNvPicPr>
          <p:nvPr/>
        </p:nvPicPr>
        <p:blipFill>
          <a:blip r:embed="rId4"/>
          <a:srcRect/>
          <a:stretch>
            <a:fillRect/>
          </a:stretch>
        </p:blipFill>
        <p:spPr bwMode="auto">
          <a:xfrm>
            <a:off x="1" y="0"/>
            <a:ext cx="9144000" cy="1676400"/>
          </a:xfrm>
          <a:prstGeom prst="rect">
            <a:avLst/>
          </a:prstGeom>
          <a:noFill/>
          <a:ln w="76200">
            <a:solidFill>
              <a:srgbClr val="996600"/>
            </a:solidFill>
          </a:ln>
        </p:spPr>
      </p:pic>
      <p:pic>
        <p:nvPicPr>
          <p:cNvPr id="4" name="Picture 2" descr="C:\Users\Mangwende\Desktop\Youth &amp; ACMin. Material\AY-PF-Adven Logos\Copy (2) of SDA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76480"/>
            <a:ext cx="1371600" cy="1200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2514600" y="0"/>
            <a:ext cx="5105400" cy="1384995"/>
          </a:xfrm>
          <a:prstGeom prst="rect">
            <a:avLst/>
          </a:prstGeom>
          <a:solidFill>
            <a:schemeClr val="tx1">
              <a:lumMod val="85000"/>
              <a:lumOff val="15000"/>
            </a:schemeClr>
          </a:solidFill>
        </p:spPr>
        <p:txBody>
          <a:bodyPr wrap="square">
            <a:spAutoFit/>
          </a:bodyPr>
          <a:lstStyle/>
          <a:p>
            <a:pPr algn="ct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S</a:t>
            </a:r>
            <a:r>
              <a:rPr lang="en-US" sz="24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TEWARDSHIP</a:t>
            </a: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 M</a:t>
            </a:r>
            <a:r>
              <a:rPr lang="en-US" sz="24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INISTRIES</a:t>
            </a:r>
          </a:p>
          <a:p>
            <a:pPr algn="ct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North Zimbabwe Conference</a:t>
            </a:r>
            <a:endParaRPr lang="en-US" sz="2400" b="1" dirty="0">
              <a:ln w="11430"/>
              <a:solidFill>
                <a:srgbClr val="FFC000"/>
              </a:solidFill>
              <a:effectLst>
                <a:outerShdw blurRad="80000" dist="40000" dir="5040000" algn="tl">
                  <a:srgbClr val="000000">
                    <a:alpha val="30000"/>
                  </a:srgbClr>
                </a:outerShdw>
              </a:effectLst>
              <a:latin typeface="Arial Narrow" pitchFamily="34" charset="0"/>
              <a:cs typeface="Arial" pitchFamily="34" charset="0"/>
            </a:endParaRPr>
          </a:p>
          <a:p>
            <a:pPr algn="ct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endParaRPr>
          </a:p>
        </p:txBody>
      </p:sp>
      <p:sp>
        <p:nvSpPr>
          <p:cNvPr id="5" name="Curved Up Arrow 4"/>
          <p:cNvSpPr/>
          <p:nvPr/>
        </p:nvSpPr>
        <p:spPr>
          <a:xfrm flipH="1" flipV="1">
            <a:off x="4800600" y="2221829"/>
            <a:ext cx="3505200" cy="442452"/>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576792" y="2221829"/>
            <a:ext cx="3690408" cy="442452"/>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8118" y="2648549"/>
            <a:ext cx="2095482" cy="1077218"/>
          </a:xfrm>
          <a:prstGeom prst="rect">
            <a:avLst/>
          </a:prstGeom>
          <a:noFill/>
          <a:ln w="76200">
            <a:solidFill>
              <a:srgbClr val="FF0000"/>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rPr>
              <a:t>  </a:t>
            </a:r>
            <a:r>
              <a:rPr lang="en-US" sz="3200" b="1" dirty="0" smtClean="0">
                <a:ln w="11430"/>
                <a:solidFill>
                  <a:srgbClr val="996600"/>
                </a:solidFill>
                <a:effectLst>
                  <a:outerShdw blurRad="50800" dist="39000" dir="5460000" algn="tl">
                    <a:srgbClr val="000000">
                      <a:alpha val="38000"/>
                    </a:srgbClr>
                  </a:outerShdw>
                </a:effectLst>
                <a:latin typeface="Aharoni" pitchFamily="2" charset="-79"/>
                <a:cs typeface="Aharoni" pitchFamily="2" charset="-79"/>
              </a:rPr>
              <a:t>Tithe   </a:t>
            </a:r>
          </a:p>
          <a:p>
            <a:pPr algn="ctr"/>
            <a:r>
              <a:rPr lang="en-US" sz="3200" b="1" cap="none" spc="0" dirty="0" smtClean="0">
                <a:ln w="11430"/>
                <a:solidFill>
                  <a:srgbClr val="996600"/>
                </a:solidFill>
                <a:effectLst>
                  <a:outerShdw blurRad="50800" dist="39000" dir="5460000" algn="tl">
                    <a:srgbClr val="000000">
                      <a:alpha val="38000"/>
                    </a:srgbClr>
                  </a:outerShdw>
                </a:effectLst>
              </a:rPr>
              <a:t> 10% </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8" name="Rectangle 7"/>
          <p:cNvSpPr/>
          <p:nvPr/>
        </p:nvSpPr>
        <p:spPr>
          <a:xfrm>
            <a:off x="7086600" y="2636189"/>
            <a:ext cx="2036507" cy="1077218"/>
          </a:xfrm>
          <a:prstGeom prst="rect">
            <a:avLst/>
          </a:prstGeom>
          <a:noFill/>
          <a:ln w="76200">
            <a:solidFill>
              <a:srgbClr val="FF0000"/>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latin typeface="Aharoni" pitchFamily="2" charset="-79"/>
                <a:cs typeface="Aharoni" pitchFamily="2" charset="-79"/>
              </a:rPr>
              <a:t>Offerings</a:t>
            </a:r>
          </a:p>
          <a:p>
            <a:pPr algn="ctr"/>
            <a:r>
              <a:rPr lang="en-US" sz="3200" b="1" cap="none" spc="0" dirty="0" smtClean="0">
                <a:ln w="11430"/>
                <a:solidFill>
                  <a:srgbClr val="996600"/>
                </a:solidFill>
                <a:effectLst>
                  <a:outerShdw blurRad="50800" dist="39000" dir="5460000" algn="tl">
                    <a:srgbClr val="000000">
                      <a:alpha val="38000"/>
                    </a:srgbClr>
                  </a:outerShdw>
                </a:effectLst>
              </a:rPr>
              <a:t>%++</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9" name="Rectangle 8"/>
          <p:cNvSpPr/>
          <p:nvPr/>
        </p:nvSpPr>
        <p:spPr>
          <a:xfrm>
            <a:off x="3765528" y="2866620"/>
            <a:ext cx="1612941" cy="153888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800" b="1" dirty="0" smtClean="0">
              <a:ln w="11430"/>
              <a:solidFill>
                <a:srgbClr val="996600"/>
              </a:solidFill>
              <a:effectLst>
                <a:outerShdw blurRad="50800" dist="39000" dir="5460000" algn="tl">
                  <a:srgbClr val="000000">
                    <a:alpha val="38000"/>
                  </a:srgbClr>
                </a:outerShdw>
              </a:effectLst>
            </a:endParaRPr>
          </a:p>
          <a:p>
            <a:pPr algn="ctr"/>
            <a:endParaRPr lang="en-US" sz="2800" b="1" dirty="0" smtClean="0">
              <a:ln w="11430"/>
              <a:solidFill>
                <a:srgbClr val="996600"/>
              </a:solidFill>
              <a:effectLst>
                <a:outerShdw blurRad="50800" dist="39000" dir="5460000" algn="tl">
                  <a:srgbClr val="000000">
                    <a:alpha val="38000"/>
                  </a:srgbClr>
                </a:outerShdw>
              </a:effectLst>
            </a:endParaRPr>
          </a:p>
          <a:p>
            <a:pPr algn="ctr"/>
            <a:endParaRPr lang="en-US" sz="1000" b="1" dirty="0" smtClean="0">
              <a:ln w="11430"/>
              <a:solidFill>
                <a:srgbClr val="996600"/>
              </a:solidFill>
              <a:effectLst>
                <a:outerShdw blurRad="50800" dist="39000" dir="5460000" algn="tl">
                  <a:srgbClr val="000000">
                    <a:alpha val="38000"/>
                  </a:srgbClr>
                </a:outerShdw>
              </a:effectLst>
            </a:endParaRPr>
          </a:p>
          <a:p>
            <a:pPr algn="ctr"/>
            <a:r>
              <a:rPr lang="en-US" sz="2800" b="1" cap="none" spc="0" dirty="0" smtClean="0">
                <a:ln w="11430"/>
                <a:solidFill>
                  <a:srgbClr val="996600"/>
                </a:solidFill>
                <a:effectLst>
                  <a:outerShdw blurRad="50800" dist="39000" dir="5460000" algn="tl">
                    <a:srgbClr val="000000">
                      <a:alpha val="38000"/>
                    </a:srgbClr>
                  </a:outerShdw>
                </a:effectLst>
              </a:rPr>
              <a:t>Gratitude</a:t>
            </a:r>
            <a:endParaRPr lang="en-US" sz="2800" b="1" cap="none" spc="0" dirty="0">
              <a:ln w="11430"/>
              <a:solidFill>
                <a:srgbClr val="996600"/>
              </a:solidFill>
              <a:effectLst>
                <a:outerShdw blurRad="50800" dist="39000" dir="5460000" algn="tl">
                  <a:srgbClr val="000000">
                    <a:alpha val="38000"/>
                  </a:srgbClr>
                </a:outerShdw>
              </a:effectLst>
            </a:endParaRPr>
          </a:p>
        </p:txBody>
      </p:sp>
      <p:sp>
        <p:nvSpPr>
          <p:cNvPr id="10" name="Rectangle 9"/>
          <p:cNvSpPr/>
          <p:nvPr/>
        </p:nvSpPr>
        <p:spPr>
          <a:xfrm>
            <a:off x="16610" y="3840204"/>
            <a:ext cx="3107590" cy="584775"/>
          </a:xfrm>
          <a:prstGeom prst="rect">
            <a:avLst/>
          </a:prstGeom>
          <a:noFill/>
          <a:ln w="38100">
            <a:solidFill>
              <a:schemeClr val="bg1"/>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solidFill>
                  <a:srgbClr val="996600"/>
                </a:solidFill>
                <a:effectLst>
                  <a:outerShdw blurRad="50800" dist="39000" dir="5460000" algn="tl">
                    <a:srgbClr val="000000">
                      <a:alpha val="38000"/>
                    </a:srgbClr>
                  </a:outerShdw>
                </a:effectLst>
              </a:rPr>
              <a:t>My Lord/Creator</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11" name="Rectangle 10"/>
          <p:cNvSpPr/>
          <p:nvPr/>
        </p:nvSpPr>
        <p:spPr>
          <a:xfrm>
            <a:off x="6324600" y="3831133"/>
            <a:ext cx="2753254" cy="584775"/>
          </a:xfrm>
          <a:prstGeom prst="rect">
            <a:avLst/>
          </a:prstGeom>
          <a:noFill/>
          <a:ln w="38100">
            <a:solidFill>
              <a:schemeClr val="bg1"/>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rPr>
              <a:t>    My Saviour   </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12" name="Down Arrow 11"/>
          <p:cNvSpPr/>
          <p:nvPr/>
        </p:nvSpPr>
        <p:spPr>
          <a:xfrm>
            <a:off x="4409152" y="4430903"/>
            <a:ext cx="307257" cy="104421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12"/>
          <p:cNvSpPr/>
          <p:nvPr/>
        </p:nvSpPr>
        <p:spPr>
          <a:xfrm>
            <a:off x="3124200" y="5410200"/>
            <a:ext cx="309661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996600"/>
                </a:solidFill>
                <a:effectLst>
                  <a:outerShdw blurRad="50800" dist="39000" dir="5460000" algn="tl">
                    <a:srgbClr val="000000">
                      <a:alpha val="38000"/>
                    </a:srgbClr>
                  </a:outerShdw>
                </a:effectLst>
              </a:rPr>
              <a:t>Relationship</a:t>
            </a:r>
          </a:p>
        </p:txBody>
      </p:sp>
      <p:pic>
        <p:nvPicPr>
          <p:cNvPr id="15" name="Picture 14" descr="PDVD_123.BMP"/>
          <p:cNvPicPr>
            <a:picLocks noChangeAspect="1"/>
          </p:cNvPicPr>
          <p:nvPr/>
        </p:nvPicPr>
        <p:blipFill>
          <a:blip r:embed="rId6"/>
          <a:stretch>
            <a:fillRect/>
          </a:stretch>
        </p:blipFill>
        <p:spPr>
          <a:xfrm>
            <a:off x="6253165" y="4506862"/>
            <a:ext cx="2854331" cy="2427339"/>
          </a:xfrm>
          <a:prstGeom prst="ellipse">
            <a:avLst/>
          </a:prstGeom>
          <a:ln w="63500" cap="rnd">
            <a:solidFill>
              <a:srgbClr val="9966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8" name="Straight Arrow Connector 17"/>
          <p:cNvCxnSpPr/>
          <p:nvPr/>
        </p:nvCxnSpPr>
        <p:spPr>
          <a:xfrm>
            <a:off x="5550557" y="2835843"/>
            <a:ext cx="1840843" cy="11265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p:nvPr/>
        </p:nvCxnSpPr>
        <p:spPr>
          <a:xfrm flipH="1">
            <a:off x="1905000" y="2866620"/>
            <a:ext cx="1693356" cy="10957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Rectangle 25"/>
          <p:cNvSpPr/>
          <p:nvPr/>
        </p:nvSpPr>
        <p:spPr>
          <a:xfrm>
            <a:off x="4916" y="1676400"/>
            <a:ext cx="9139083"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effectLst>
                  <a:outerShdw blurRad="50800" dist="39000" dir="5460000" algn="tl">
                    <a:srgbClr val="000000">
                      <a:alpha val="38000"/>
                    </a:srgbClr>
                  </a:outerShdw>
                </a:effectLst>
                <a:latin typeface="Aharoni" pitchFamily="2" charset="-79"/>
                <a:cs typeface="Aharoni" pitchFamily="2" charset="-79"/>
              </a:rPr>
              <a:t>RELATIONSHIP BETWEEN TITHE &amp; OFFERINGS</a:t>
            </a:r>
            <a:endParaRPr lang="en-US" sz="32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30" name="Down Arrow 29"/>
          <p:cNvSpPr/>
          <p:nvPr/>
        </p:nvSpPr>
        <p:spPr>
          <a:xfrm>
            <a:off x="4432504" y="3097453"/>
            <a:ext cx="283906" cy="86494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2" name="Picture 2" descr="C:\Documents and Settings\A Mangwende\Desktop\New Beginnings Pics For PPT\4 By Chance or Design\PDVD_047.JPG"/>
          <p:cNvPicPr>
            <a:picLocks noChangeAspect="1" noChangeArrowheads="1"/>
          </p:cNvPicPr>
          <p:nvPr/>
        </p:nvPicPr>
        <p:blipFill>
          <a:blip r:embed="rId7"/>
          <a:srcRect/>
          <a:stretch>
            <a:fillRect/>
          </a:stretch>
        </p:blipFill>
        <p:spPr bwMode="auto">
          <a:xfrm>
            <a:off x="16610" y="4506862"/>
            <a:ext cx="3002604" cy="2427338"/>
          </a:xfrm>
          <a:prstGeom prst="ellipse">
            <a:avLst/>
          </a:prstGeom>
          <a:ln w="63500" cap="rnd">
            <a:solidFill>
              <a:srgbClr val="9966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Rectangle 26"/>
          <p:cNvSpPr/>
          <p:nvPr/>
        </p:nvSpPr>
        <p:spPr>
          <a:xfrm>
            <a:off x="3598356" y="2574233"/>
            <a:ext cx="195220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996600"/>
                </a:solidFill>
                <a:effectLst>
                  <a:outerShdw blurRad="50800" dist="39000" dir="5460000" algn="tl">
                    <a:srgbClr val="000000">
                      <a:alpha val="38000"/>
                    </a:srgbClr>
                  </a:outerShdw>
                </a:effectLst>
              </a:rPr>
              <a:t>Recognition</a:t>
            </a:r>
            <a:endParaRPr lang="en-US" sz="2800" b="1" cap="none" spc="0" dirty="0">
              <a:ln w="11430"/>
              <a:solidFill>
                <a:srgbClr val="9966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3278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down)">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1000"/>
                                        <p:tgtEl>
                                          <p:spTgt spid="9"/>
                                        </p:tgtEl>
                                      </p:cBhvr>
                                    </p:animEffect>
                                    <p:anim calcmode="lin" valueType="num">
                                      <p:cBhvr>
                                        <p:cTn id="88" dur="1000" fill="hold"/>
                                        <p:tgtEl>
                                          <p:spTgt spid="9"/>
                                        </p:tgtEl>
                                        <p:attrNameLst>
                                          <p:attrName>ppt_x</p:attrName>
                                        </p:attrNameLst>
                                      </p:cBhvr>
                                      <p:tavLst>
                                        <p:tav tm="0">
                                          <p:val>
                                            <p:strVal val="#ppt_x"/>
                                          </p:val>
                                        </p:tav>
                                        <p:tav tm="100000">
                                          <p:val>
                                            <p:strVal val="#ppt_x"/>
                                          </p:val>
                                        </p:tav>
                                      </p:tavLst>
                                    </p:anim>
                                    <p:anim calcmode="lin" valueType="num">
                                      <p:cBhvr>
                                        <p:cTn id="8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00"/>
                                        <p:tgtEl>
                                          <p:spTgt spid="12"/>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animBg="1"/>
      <p:bldP spid="11" grpId="0" animBg="1"/>
      <p:bldP spid="12" grpId="0" animBg="1"/>
      <p:bldP spid="13" grpId="0"/>
      <p:bldP spid="30"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dventiststewardship.com/site/1/template/header_bg.jpg"/>
          <p:cNvPicPr>
            <a:picLocks noChangeAspect="1" noChangeArrowheads="1"/>
          </p:cNvPicPr>
          <p:nvPr/>
        </p:nvPicPr>
        <p:blipFill>
          <a:blip r:embed="rId3"/>
          <a:srcRect/>
          <a:stretch>
            <a:fillRect/>
          </a:stretch>
        </p:blipFill>
        <p:spPr bwMode="auto">
          <a:xfrm>
            <a:off x="1" y="0"/>
            <a:ext cx="9144000" cy="1676400"/>
          </a:xfrm>
          <a:prstGeom prst="rect">
            <a:avLst/>
          </a:prstGeom>
          <a:noFill/>
          <a:ln w="76200">
            <a:solidFill>
              <a:srgbClr val="996600"/>
            </a:solidFill>
          </a:ln>
        </p:spPr>
      </p:pic>
      <p:pic>
        <p:nvPicPr>
          <p:cNvPr id="4" name="Picture 2" descr="C:\Users\Mangwende\Desktop\Youth &amp; ACMin. Material\AY-PF-Adven Logos\Copy (2) of SDA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76480"/>
            <a:ext cx="1371600" cy="1200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2514600" y="0"/>
            <a:ext cx="5105400" cy="1384995"/>
          </a:xfrm>
          <a:prstGeom prst="rect">
            <a:avLst/>
          </a:prstGeom>
          <a:solidFill>
            <a:schemeClr val="tx1">
              <a:lumMod val="85000"/>
              <a:lumOff val="15000"/>
            </a:schemeClr>
          </a:solidFill>
        </p:spPr>
        <p:txBody>
          <a:bodyPr wrap="square">
            <a:spAutoFit/>
          </a:bodyPr>
          <a:lstStyle/>
          <a:p>
            <a:pPr algn="ct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S</a:t>
            </a:r>
            <a:r>
              <a:rPr lang="en-US" sz="24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TEWARDSHIP</a:t>
            </a: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 M</a:t>
            </a:r>
            <a:r>
              <a:rPr lang="en-US" sz="24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INISTRIES</a:t>
            </a:r>
          </a:p>
          <a:p>
            <a:pPr algn="ct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North Zimbabwe Conference</a:t>
            </a:r>
            <a:endParaRPr lang="en-US" sz="2400" b="1" dirty="0">
              <a:ln w="11430"/>
              <a:solidFill>
                <a:srgbClr val="FFC000"/>
              </a:solidFill>
              <a:effectLst>
                <a:outerShdw blurRad="80000" dist="40000" dir="5040000" algn="tl">
                  <a:srgbClr val="000000">
                    <a:alpha val="30000"/>
                  </a:srgbClr>
                </a:outerShdw>
              </a:effectLst>
              <a:latin typeface="Arial Narrow" pitchFamily="34" charset="0"/>
              <a:cs typeface="Arial" pitchFamily="34" charset="0"/>
            </a:endParaRPr>
          </a:p>
          <a:p>
            <a:pPr algn="ct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endParaRPr>
          </a:p>
        </p:txBody>
      </p:sp>
      <p:sp>
        <p:nvSpPr>
          <p:cNvPr id="6" name="Curved Down Arrow 5"/>
          <p:cNvSpPr/>
          <p:nvPr/>
        </p:nvSpPr>
        <p:spPr>
          <a:xfrm>
            <a:off x="576792" y="2221829"/>
            <a:ext cx="3690408" cy="442452"/>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8118" y="2648549"/>
            <a:ext cx="2095482" cy="1077218"/>
          </a:xfrm>
          <a:prstGeom prst="rect">
            <a:avLst/>
          </a:prstGeom>
          <a:noFill/>
          <a:ln w="76200">
            <a:solidFill>
              <a:srgbClr val="FF0000"/>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rPr>
              <a:t>  </a:t>
            </a:r>
            <a:r>
              <a:rPr lang="en-US" sz="3200" b="1" dirty="0" smtClean="0">
                <a:ln w="11430"/>
                <a:solidFill>
                  <a:srgbClr val="996600"/>
                </a:solidFill>
                <a:effectLst>
                  <a:outerShdw blurRad="50800" dist="39000" dir="5460000" algn="tl">
                    <a:srgbClr val="000000">
                      <a:alpha val="38000"/>
                    </a:srgbClr>
                  </a:outerShdw>
                </a:effectLst>
                <a:latin typeface="Aharoni" pitchFamily="2" charset="-79"/>
                <a:cs typeface="Aharoni" pitchFamily="2" charset="-79"/>
              </a:rPr>
              <a:t>Tithe   </a:t>
            </a:r>
          </a:p>
          <a:p>
            <a:pPr algn="ctr"/>
            <a:r>
              <a:rPr lang="en-US" sz="3200" b="1" cap="none" spc="0" dirty="0" smtClean="0">
                <a:ln w="11430"/>
                <a:solidFill>
                  <a:srgbClr val="996600"/>
                </a:solidFill>
                <a:effectLst>
                  <a:outerShdw blurRad="50800" dist="39000" dir="5460000" algn="tl">
                    <a:srgbClr val="000000">
                      <a:alpha val="38000"/>
                    </a:srgbClr>
                  </a:outerShdw>
                </a:effectLst>
              </a:rPr>
              <a:t> 10% </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9" name="Rectangle 8"/>
          <p:cNvSpPr/>
          <p:nvPr/>
        </p:nvSpPr>
        <p:spPr>
          <a:xfrm>
            <a:off x="5056184" y="3631796"/>
            <a:ext cx="1111394" cy="153888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800" b="1" dirty="0" smtClean="0">
              <a:ln w="11430"/>
              <a:solidFill>
                <a:srgbClr val="996600"/>
              </a:solidFill>
              <a:effectLst>
                <a:outerShdw blurRad="50800" dist="39000" dir="5460000" algn="tl">
                  <a:srgbClr val="000000">
                    <a:alpha val="38000"/>
                  </a:srgbClr>
                </a:outerShdw>
              </a:effectLst>
            </a:endParaRPr>
          </a:p>
          <a:p>
            <a:pPr algn="ctr"/>
            <a:endParaRPr lang="en-US" sz="2800" b="1" dirty="0" smtClean="0">
              <a:ln w="11430"/>
              <a:solidFill>
                <a:srgbClr val="996600"/>
              </a:solidFill>
              <a:effectLst>
                <a:outerShdw blurRad="50800" dist="39000" dir="5460000" algn="tl">
                  <a:srgbClr val="000000">
                    <a:alpha val="38000"/>
                  </a:srgbClr>
                </a:outerShdw>
              </a:effectLst>
            </a:endParaRPr>
          </a:p>
          <a:p>
            <a:pPr algn="ctr"/>
            <a:endParaRPr lang="en-US" sz="1000" b="1" dirty="0" smtClean="0">
              <a:ln w="11430"/>
              <a:solidFill>
                <a:srgbClr val="996600"/>
              </a:solidFill>
              <a:effectLst>
                <a:outerShdw blurRad="50800" dist="39000" dir="5460000" algn="tl">
                  <a:srgbClr val="000000">
                    <a:alpha val="38000"/>
                  </a:srgbClr>
                </a:outerShdw>
              </a:effectLst>
            </a:endParaRPr>
          </a:p>
          <a:p>
            <a:pPr algn="ctr"/>
            <a:r>
              <a:rPr lang="en-US" sz="2800" b="1" dirty="0" smtClean="0">
                <a:ln w="11430"/>
                <a:solidFill>
                  <a:srgbClr val="996600"/>
                </a:solidFill>
                <a:effectLst>
                  <a:outerShdw blurRad="50800" dist="39000" dir="5460000" algn="tl">
                    <a:srgbClr val="000000">
                      <a:alpha val="38000"/>
                    </a:srgbClr>
                  </a:outerShdw>
                </a:effectLst>
              </a:rPr>
              <a:t>Doubt</a:t>
            </a:r>
            <a:endParaRPr lang="en-US" sz="2800" b="1" cap="none" spc="0" dirty="0">
              <a:ln w="11430"/>
              <a:solidFill>
                <a:srgbClr val="996600"/>
              </a:solidFill>
              <a:effectLst>
                <a:outerShdw blurRad="50800" dist="39000" dir="5460000" algn="tl">
                  <a:srgbClr val="000000">
                    <a:alpha val="38000"/>
                  </a:srgbClr>
                </a:outerShdw>
              </a:effectLst>
            </a:endParaRPr>
          </a:p>
        </p:txBody>
      </p:sp>
      <p:sp>
        <p:nvSpPr>
          <p:cNvPr id="10" name="Rectangle 9"/>
          <p:cNvSpPr/>
          <p:nvPr/>
        </p:nvSpPr>
        <p:spPr>
          <a:xfrm>
            <a:off x="16610" y="3840204"/>
            <a:ext cx="3107590" cy="584775"/>
          </a:xfrm>
          <a:prstGeom prst="rect">
            <a:avLst/>
          </a:prstGeom>
          <a:noFill/>
          <a:ln w="38100">
            <a:solidFill>
              <a:schemeClr val="bg1"/>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solidFill>
                  <a:srgbClr val="996600"/>
                </a:solidFill>
                <a:effectLst>
                  <a:outerShdw blurRad="50800" dist="39000" dir="5460000" algn="tl">
                    <a:srgbClr val="000000">
                      <a:alpha val="38000"/>
                    </a:srgbClr>
                  </a:outerShdw>
                </a:effectLst>
              </a:rPr>
              <a:t>My Lord/Creator</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11" name="Rectangle 10"/>
          <p:cNvSpPr/>
          <p:nvPr/>
        </p:nvSpPr>
        <p:spPr>
          <a:xfrm>
            <a:off x="7422944" y="3831133"/>
            <a:ext cx="556563" cy="584775"/>
          </a:xfrm>
          <a:prstGeom prst="rect">
            <a:avLst/>
          </a:prstGeom>
          <a:noFill/>
          <a:ln w="38100">
            <a:solidFill>
              <a:schemeClr val="bg1"/>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rPr>
              <a:t>    </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12" name="Down Arrow 11"/>
          <p:cNvSpPr/>
          <p:nvPr/>
        </p:nvSpPr>
        <p:spPr>
          <a:xfrm>
            <a:off x="5480971" y="5290565"/>
            <a:ext cx="307257" cy="104421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12"/>
          <p:cNvSpPr/>
          <p:nvPr/>
        </p:nvSpPr>
        <p:spPr>
          <a:xfrm>
            <a:off x="4420453" y="6334780"/>
            <a:ext cx="242829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996600"/>
                </a:solidFill>
                <a:effectLst>
                  <a:outerShdw blurRad="50800" dist="39000" dir="5460000" algn="tl">
                    <a:srgbClr val="000000">
                      <a:alpha val="38000"/>
                    </a:srgbClr>
                  </a:outerShdw>
                </a:effectLst>
              </a:rPr>
              <a:t>Ungratefulness</a:t>
            </a:r>
          </a:p>
        </p:txBody>
      </p:sp>
      <p:cxnSp>
        <p:nvCxnSpPr>
          <p:cNvPr id="22" name="Straight Arrow Connector 21"/>
          <p:cNvCxnSpPr/>
          <p:nvPr/>
        </p:nvCxnSpPr>
        <p:spPr>
          <a:xfrm flipH="1">
            <a:off x="2277522" y="2764888"/>
            <a:ext cx="1693356" cy="10957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Rectangle 25"/>
          <p:cNvSpPr/>
          <p:nvPr/>
        </p:nvSpPr>
        <p:spPr>
          <a:xfrm>
            <a:off x="4916" y="1676400"/>
            <a:ext cx="9139083"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effectLst>
                  <a:outerShdw blurRad="50800" dist="39000" dir="5460000" algn="tl">
                    <a:srgbClr val="000000">
                      <a:alpha val="38000"/>
                    </a:srgbClr>
                  </a:outerShdw>
                </a:effectLst>
                <a:latin typeface="Aharoni" pitchFamily="2" charset="-79"/>
                <a:cs typeface="Aharoni" pitchFamily="2" charset="-79"/>
              </a:rPr>
              <a:t>RELATIONSHIP BETWEEN TITHE &amp; OFFERINGS</a:t>
            </a:r>
            <a:endParaRPr lang="en-US" sz="32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30" name="Down Arrow 29"/>
          <p:cNvSpPr/>
          <p:nvPr/>
        </p:nvSpPr>
        <p:spPr>
          <a:xfrm>
            <a:off x="5522757" y="3773705"/>
            <a:ext cx="283906" cy="86494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2" name="Picture 2" descr="C:\Documents and Settings\A Mangwende\Desktop\New Beginnings Pics For PPT\4 By Chance or Design\PDVD_047.JPG"/>
          <p:cNvPicPr>
            <a:picLocks noChangeAspect="1" noChangeArrowheads="1"/>
          </p:cNvPicPr>
          <p:nvPr/>
        </p:nvPicPr>
        <p:blipFill>
          <a:blip r:embed="rId5"/>
          <a:srcRect/>
          <a:stretch>
            <a:fillRect/>
          </a:stretch>
        </p:blipFill>
        <p:spPr bwMode="auto">
          <a:xfrm>
            <a:off x="16610" y="4506862"/>
            <a:ext cx="3002604" cy="2427338"/>
          </a:xfrm>
          <a:prstGeom prst="ellipse">
            <a:avLst/>
          </a:prstGeom>
          <a:ln w="63500" cap="rnd">
            <a:solidFill>
              <a:srgbClr val="9966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Rectangle 26"/>
          <p:cNvSpPr/>
          <p:nvPr/>
        </p:nvSpPr>
        <p:spPr>
          <a:xfrm>
            <a:off x="4274593" y="2340772"/>
            <a:ext cx="2487604" cy="138499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996600"/>
                </a:solidFill>
                <a:effectLst>
                  <a:outerShdw blurRad="50800" dist="39000" dir="5460000" algn="tl">
                    <a:srgbClr val="000000">
                      <a:alpha val="38000"/>
                    </a:srgbClr>
                  </a:outerShdw>
                </a:effectLst>
              </a:rPr>
              <a:t>You created me</a:t>
            </a:r>
          </a:p>
          <a:p>
            <a:pPr algn="ctr"/>
            <a:r>
              <a:rPr lang="en-US" sz="2800" b="1" dirty="0">
                <a:ln w="11430"/>
                <a:solidFill>
                  <a:srgbClr val="996600"/>
                </a:solidFill>
                <a:effectLst>
                  <a:outerShdw blurRad="50800" dist="39000" dir="5460000" algn="tl">
                    <a:srgbClr val="000000">
                      <a:alpha val="38000"/>
                    </a:srgbClr>
                  </a:outerShdw>
                </a:effectLst>
              </a:rPr>
              <a:t>b</a:t>
            </a:r>
            <a:r>
              <a:rPr lang="en-US" sz="2800" b="1" cap="none" spc="0" dirty="0" smtClean="0">
                <a:ln w="11430"/>
                <a:solidFill>
                  <a:srgbClr val="996600"/>
                </a:solidFill>
                <a:effectLst>
                  <a:outerShdw blurRad="50800" dist="39000" dir="5460000" algn="tl">
                    <a:srgbClr val="000000">
                      <a:alpha val="38000"/>
                    </a:srgbClr>
                  </a:outerShdw>
                </a:effectLst>
              </a:rPr>
              <a:t>ut I doubt my </a:t>
            </a:r>
          </a:p>
          <a:p>
            <a:pPr algn="ctr"/>
            <a:r>
              <a:rPr lang="en-US" sz="2800" b="1" dirty="0" smtClean="0">
                <a:ln w="11430"/>
                <a:solidFill>
                  <a:srgbClr val="996600"/>
                </a:solidFill>
                <a:effectLst>
                  <a:outerShdw blurRad="50800" dist="39000" dir="5460000" algn="tl">
                    <a:srgbClr val="000000">
                      <a:alpha val="38000"/>
                    </a:srgbClr>
                  </a:outerShdw>
                </a:effectLst>
              </a:rPr>
              <a:t>salvation</a:t>
            </a:r>
            <a:endParaRPr lang="en-US" sz="2800" b="1" cap="none" spc="0" dirty="0">
              <a:ln w="11430"/>
              <a:solidFill>
                <a:srgbClr val="996600"/>
              </a:solidFill>
              <a:effectLst>
                <a:outerShdw blurRad="50800" dist="39000" dir="5460000" algn="tl">
                  <a:srgbClr val="000000">
                    <a:alpha val="38000"/>
                  </a:srgbClr>
                </a:outerShdw>
              </a:effectLst>
            </a:endParaRPr>
          </a:p>
        </p:txBody>
      </p:sp>
      <p:sp>
        <p:nvSpPr>
          <p:cNvPr id="14" name="Rectangle 13"/>
          <p:cNvSpPr/>
          <p:nvPr/>
        </p:nvSpPr>
        <p:spPr>
          <a:xfrm>
            <a:off x="8077199" y="2234136"/>
            <a:ext cx="1066799" cy="452431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effectLst>
                  <a:outerShdw blurRad="50800" dist="39000" dir="5460000" algn="tl">
                    <a:srgbClr val="000000">
                      <a:alpha val="38000"/>
                    </a:srgbClr>
                  </a:outerShdw>
                </a:effectLst>
                <a:latin typeface="Arial Black" pitchFamily="34" charset="0"/>
              </a:rPr>
              <a:t>M</a:t>
            </a:r>
          </a:p>
          <a:p>
            <a:pPr algn="ctr"/>
            <a:r>
              <a:rPr lang="en-US" sz="2400" b="1" cap="none" spc="0" dirty="0" smtClean="0">
                <a:ln w="11430"/>
                <a:effectLst>
                  <a:outerShdw blurRad="50800" dist="39000" dir="5460000" algn="tl">
                    <a:srgbClr val="000000">
                      <a:alpha val="38000"/>
                    </a:srgbClr>
                  </a:outerShdw>
                </a:effectLst>
                <a:latin typeface="Arial Black" pitchFamily="34" charset="0"/>
              </a:rPr>
              <a:t>I</a:t>
            </a:r>
          </a:p>
          <a:p>
            <a:pPr algn="ctr"/>
            <a:r>
              <a:rPr lang="en-US" sz="2400" b="1" dirty="0" smtClean="0">
                <a:ln w="11430"/>
                <a:effectLst>
                  <a:outerShdw blurRad="50800" dist="39000" dir="5460000" algn="tl">
                    <a:srgbClr val="000000">
                      <a:alpha val="38000"/>
                    </a:srgbClr>
                  </a:outerShdw>
                </a:effectLst>
                <a:latin typeface="Arial Black" pitchFamily="34" charset="0"/>
              </a:rPr>
              <a:t>S</a:t>
            </a:r>
          </a:p>
          <a:p>
            <a:pPr algn="ctr"/>
            <a:r>
              <a:rPr lang="en-US" sz="2400" b="1" cap="none" spc="0" dirty="0" smtClean="0">
                <a:ln w="11430"/>
                <a:effectLst>
                  <a:outerShdw blurRad="50800" dist="39000" dir="5460000" algn="tl">
                    <a:srgbClr val="000000">
                      <a:alpha val="38000"/>
                    </a:srgbClr>
                  </a:outerShdw>
                </a:effectLst>
                <a:latin typeface="Arial Black" pitchFamily="34" charset="0"/>
              </a:rPr>
              <a:t>S</a:t>
            </a:r>
          </a:p>
          <a:p>
            <a:pPr algn="ctr"/>
            <a:r>
              <a:rPr lang="en-US" sz="2400" b="1" dirty="0" smtClean="0">
                <a:ln w="11430"/>
                <a:effectLst>
                  <a:outerShdw blurRad="50800" dist="39000" dir="5460000" algn="tl">
                    <a:srgbClr val="000000">
                      <a:alpha val="38000"/>
                    </a:srgbClr>
                  </a:outerShdw>
                </a:effectLst>
                <a:latin typeface="Arial Black" pitchFamily="34" charset="0"/>
              </a:rPr>
              <a:t>I</a:t>
            </a:r>
          </a:p>
          <a:p>
            <a:pPr algn="ctr"/>
            <a:r>
              <a:rPr lang="en-US" sz="2400" b="1" cap="none" spc="0" dirty="0" smtClean="0">
                <a:ln w="11430"/>
                <a:effectLst>
                  <a:outerShdw blurRad="50800" dist="39000" dir="5460000" algn="tl">
                    <a:srgbClr val="000000">
                      <a:alpha val="38000"/>
                    </a:srgbClr>
                  </a:outerShdw>
                </a:effectLst>
                <a:latin typeface="Arial Black" pitchFamily="34" charset="0"/>
              </a:rPr>
              <a:t>N</a:t>
            </a:r>
          </a:p>
          <a:p>
            <a:pPr algn="ctr"/>
            <a:r>
              <a:rPr lang="en-US" sz="2400" b="1" dirty="0" smtClean="0">
                <a:ln w="11430"/>
                <a:effectLst>
                  <a:outerShdw blurRad="50800" dist="39000" dir="5460000" algn="tl">
                    <a:srgbClr val="000000">
                      <a:alpha val="38000"/>
                    </a:srgbClr>
                  </a:outerShdw>
                </a:effectLst>
                <a:latin typeface="Arial Black" pitchFamily="34" charset="0"/>
              </a:rPr>
              <a:t>G</a:t>
            </a:r>
          </a:p>
          <a:p>
            <a:pPr algn="ctr"/>
            <a:endParaRPr lang="en-US" sz="2400" b="1" cap="none" spc="0" dirty="0" smtClean="0">
              <a:ln w="11430"/>
              <a:effectLst>
                <a:outerShdw blurRad="50800" dist="39000" dir="5460000" algn="tl">
                  <a:srgbClr val="000000">
                    <a:alpha val="38000"/>
                  </a:srgbClr>
                </a:outerShdw>
              </a:effectLst>
              <a:latin typeface="Arial Black" pitchFamily="34" charset="0"/>
            </a:endParaRPr>
          </a:p>
          <a:p>
            <a:pPr algn="ctr"/>
            <a:r>
              <a:rPr lang="en-US" sz="2400" b="1" cap="none" spc="0" dirty="0" smtClean="0">
                <a:ln w="11430"/>
                <a:effectLst>
                  <a:outerShdw blurRad="50800" dist="39000" dir="5460000" algn="tl">
                    <a:srgbClr val="000000">
                      <a:alpha val="38000"/>
                    </a:srgbClr>
                  </a:outerShdw>
                </a:effectLst>
                <a:latin typeface="Arial Black" pitchFamily="34" charset="0"/>
              </a:rPr>
              <a:t>P</a:t>
            </a:r>
          </a:p>
          <a:p>
            <a:pPr algn="ctr"/>
            <a:r>
              <a:rPr lang="en-US" sz="2400" b="1" dirty="0" smtClean="0">
                <a:ln w="11430"/>
                <a:effectLst>
                  <a:outerShdw blurRad="50800" dist="39000" dir="5460000" algn="tl">
                    <a:srgbClr val="000000">
                      <a:alpha val="38000"/>
                    </a:srgbClr>
                  </a:outerShdw>
                </a:effectLst>
                <a:latin typeface="Arial Black" pitchFamily="34" charset="0"/>
              </a:rPr>
              <a:t>A</a:t>
            </a:r>
          </a:p>
          <a:p>
            <a:pPr algn="ctr"/>
            <a:r>
              <a:rPr lang="en-US" sz="2400" b="1" dirty="0" smtClean="0">
                <a:ln w="11430"/>
                <a:effectLst>
                  <a:outerShdw blurRad="50800" dist="39000" dir="5460000" algn="tl">
                    <a:srgbClr val="000000">
                      <a:alpha val="38000"/>
                    </a:srgbClr>
                  </a:outerShdw>
                </a:effectLst>
                <a:latin typeface="Arial Black" pitchFamily="34" charset="0"/>
              </a:rPr>
              <a:t>R</a:t>
            </a:r>
          </a:p>
          <a:p>
            <a:pPr algn="ctr"/>
            <a:r>
              <a:rPr lang="en-US" sz="2400" b="1" dirty="0" smtClean="0">
                <a:ln w="11430"/>
                <a:effectLst>
                  <a:outerShdw blurRad="50800" dist="39000" dir="5460000" algn="tl">
                    <a:srgbClr val="000000">
                      <a:alpha val="38000"/>
                    </a:srgbClr>
                  </a:outerShdw>
                </a:effectLst>
                <a:latin typeface="Arial Black" pitchFamily="34" charset="0"/>
              </a:rPr>
              <a:t>T</a:t>
            </a:r>
            <a:endParaRPr lang="en-US" sz="2400" b="1" cap="none" spc="0" dirty="0">
              <a:ln w="11430"/>
              <a:effectLst>
                <a:outerShdw blurRad="50800" dist="39000" dir="5460000" algn="tl">
                  <a:srgbClr val="000000">
                    <a:alpha val="38000"/>
                  </a:srgbClr>
                </a:outerShdw>
              </a:effectLst>
              <a:latin typeface="Arial Black" pitchFamily="34" charset="0"/>
            </a:endParaRPr>
          </a:p>
        </p:txBody>
      </p:sp>
      <p:sp>
        <p:nvSpPr>
          <p:cNvPr id="5" name="Rectangle 4"/>
          <p:cNvSpPr/>
          <p:nvPr/>
        </p:nvSpPr>
        <p:spPr>
          <a:xfrm>
            <a:off x="7748514" y="2216970"/>
            <a:ext cx="461985" cy="452431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a:t>
            </a:r>
          </a:p>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p>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p>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p>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p>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t>
            </a:r>
          </a:p>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
            </a:r>
          </a:p>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
            </a:r>
          </a:p>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endPar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6818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ppt_x"/>
                                          </p:val>
                                        </p:tav>
                                        <p:tav tm="100000">
                                          <p:val>
                                            <p:strVal val="#ppt_x"/>
                                          </p:val>
                                        </p:tav>
                                      </p:tavLst>
                                    </p:anim>
                                    <p:anim calcmode="lin" valueType="num">
                                      <p:cBhvr additive="base">
                                        <p:cTn id="8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animBg="1"/>
      <p:bldP spid="11" grpId="0" animBg="1"/>
      <p:bldP spid="12" grpId="0" animBg="1"/>
      <p:bldP spid="13" grpId="0"/>
      <p:bldP spid="30" grpId="0" animBg="1"/>
      <p:bldP spid="27" grpId="0"/>
      <p:bldP spid="1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4" y="1676400"/>
            <a:ext cx="9144000" cy="5257800"/>
          </a:xfrm>
          <a:prstGeom prst="rect">
            <a:avLst/>
          </a:prstGeom>
          <a:noFill/>
          <a:ln w="57150">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adventiststewardship.com/site/1/template/header_bg.jpg"/>
          <p:cNvPicPr>
            <a:picLocks noChangeAspect="1" noChangeArrowheads="1"/>
          </p:cNvPicPr>
          <p:nvPr/>
        </p:nvPicPr>
        <p:blipFill>
          <a:blip r:embed="rId4"/>
          <a:srcRect/>
          <a:stretch>
            <a:fillRect/>
          </a:stretch>
        </p:blipFill>
        <p:spPr bwMode="auto">
          <a:xfrm>
            <a:off x="1" y="0"/>
            <a:ext cx="9144000" cy="1676400"/>
          </a:xfrm>
          <a:prstGeom prst="rect">
            <a:avLst/>
          </a:prstGeom>
          <a:noFill/>
          <a:ln w="76200">
            <a:solidFill>
              <a:srgbClr val="996600"/>
            </a:solidFill>
          </a:ln>
        </p:spPr>
      </p:pic>
      <p:pic>
        <p:nvPicPr>
          <p:cNvPr id="4" name="Picture 2" descr="C:\Users\Mangwende\Desktop\Youth &amp; ACMin. Material\AY-PF-Adven Logos\Copy (2) of SDA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76480"/>
            <a:ext cx="1371600" cy="1200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2514600" y="0"/>
            <a:ext cx="5105400" cy="1384995"/>
          </a:xfrm>
          <a:prstGeom prst="rect">
            <a:avLst/>
          </a:prstGeom>
          <a:solidFill>
            <a:schemeClr val="tx1">
              <a:lumMod val="85000"/>
              <a:lumOff val="15000"/>
            </a:schemeClr>
          </a:solidFill>
        </p:spPr>
        <p:txBody>
          <a:bodyPr wrap="square">
            <a:spAutoFit/>
          </a:bodyPr>
          <a:lstStyle/>
          <a:p>
            <a:pPr algn="ct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S</a:t>
            </a:r>
            <a:r>
              <a:rPr lang="en-US" sz="24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TEWARDSHIP</a:t>
            </a: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 M</a:t>
            </a:r>
            <a:r>
              <a:rPr lang="en-US" sz="24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INISTRIES</a:t>
            </a:r>
          </a:p>
          <a:p>
            <a:pPr algn="ct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North Zimbabwe Conference</a:t>
            </a:r>
            <a:endParaRPr lang="en-US" sz="2400" b="1" dirty="0">
              <a:ln w="11430"/>
              <a:solidFill>
                <a:srgbClr val="FFC000"/>
              </a:solidFill>
              <a:effectLst>
                <a:outerShdw blurRad="80000" dist="40000" dir="5040000" algn="tl">
                  <a:srgbClr val="000000">
                    <a:alpha val="30000"/>
                  </a:srgbClr>
                </a:outerShdw>
              </a:effectLst>
              <a:latin typeface="Arial Narrow" pitchFamily="34" charset="0"/>
              <a:cs typeface="Arial" pitchFamily="34" charset="0"/>
            </a:endParaRPr>
          </a:p>
          <a:p>
            <a:pPr algn="ct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endParaRPr>
          </a:p>
        </p:txBody>
      </p:sp>
      <p:sp>
        <p:nvSpPr>
          <p:cNvPr id="5" name="Curved Up Arrow 4"/>
          <p:cNvSpPr/>
          <p:nvPr/>
        </p:nvSpPr>
        <p:spPr>
          <a:xfrm flipH="1" flipV="1">
            <a:off x="4800600" y="2221829"/>
            <a:ext cx="3505200" cy="442452"/>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8118" y="2648549"/>
            <a:ext cx="2095482" cy="584775"/>
          </a:xfrm>
          <a:prstGeom prst="rect">
            <a:avLst/>
          </a:prstGeom>
          <a:noFill/>
          <a:ln w="76200">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rPr>
              <a:t>  </a:t>
            </a:r>
            <a:r>
              <a:rPr lang="en-US" sz="3200" b="1" cap="none" spc="0" dirty="0" smtClean="0">
                <a:ln w="11430"/>
                <a:solidFill>
                  <a:srgbClr val="996600"/>
                </a:solidFill>
                <a:effectLst>
                  <a:outerShdw blurRad="50800" dist="39000" dir="5460000" algn="tl">
                    <a:srgbClr val="000000">
                      <a:alpha val="38000"/>
                    </a:srgbClr>
                  </a:outerShdw>
                </a:effectLst>
              </a:rPr>
              <a:t> </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8" name="Rectangle 7"/>
          <p:cNvSpPr/>
          <p:nvPr/>
        </p:nvSpPr>
        <p:spPr>
          <a:xfrm>
            <a:off x="7086600" y="2636189"/>
            <a:ext cx="2036507" cy="1077218"/>
          </a:xfrm>
          <a:prstGeom prst="rect">
            <a:avLst/>
          </a:prstGeom>
          <a:noFill/>
          <a:ln w="76200">
            <a:solidFill>
              <a:srgbClr val="FF0000"/>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latin typeface="Aharoni" pitchFamily="2" charset="-79"/>
                <a:cs typeface="Aharoni" pitchFamily="2" charset="-79"/>
              </a:rPr>
              <a:t>Offerings</a:t>
            </a:r>
          </a:p>
          <a:p>
            <a:pPr algn="ctr"/>
            <a:r>
              <a:rPr lang="en-US" sz="3200" b="1" cap="none" spc="0" dirty="0" smtClean="0">
                <a:ln w="11430"/>
                <a:solidFill>
                  <a:srgbClr val="996600"/>
                </a:solidFill>
                <a:effectLst>
                  <a:outerShdw blurRad="50800" dist="39000" dir="5460000" algn="tl">
                    <a:srgbClr val="000000">
                      <a:alpha val="38000"/>
                    </a:srgbClr>
                  </a:outerShdw>
                </a:effectLst>
              </a:rPr>
              <a:t>%++</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9" name="Rectangle 8"/>
          <p:cNvSpPr/>
          <p:nvPr/>
        </p:nvSpPr>
        <p:spPr>
          <a:xfrm>
            <a:off x="2251800" y="2996759"/>
            <a:ext cx="2349489" cy="240065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800" b="1" dirty="0" smtClean="0">
              <a:ln w="11430"/>
              <a:solidFill>
                <a:srgbClr val="996600"/>
              </a:solidFill>
              <a:effectLst>
                <a:outerShdw blurRad="50800" dist="39000" dir="5460000" algn="tl">
                  <a:srgbClr val="000000">
                    <a:alpha val="38000"/>
                  </a:srgbClr>
                </a:outerShdw>
              </a:effectLst>
            </a:endParaRPr>
          </a:p>
          <a:p>
            <a:pPr algn="ctr"/>
            <a:endParaRPr lang="en-US" sz="2800" b="1" dirty="0" smtClean="0">
              <a:ln w="11430"/>
              <a:solidFill>
                <a:srgbClr val="996600"/>
              </a:solidFill>
              <a:effectLst>
                <a:outerShdw blurRad="50800" dist="39000" dir="5460000" algn="tl">
                  <a:srgbClr val="000000">
                    <a:alpha val="38000"/>
                  </a:srgbClr>
                </a:outerShdw>
              </a:effectLst>
            </a:endParaRPr>
          </a:p>
          <a:p>
            <a:pPr algn="ctr"/>
            <a:endParaRPr lang="en-US" sz="1000" b="1" dirty="0" smtClean="0">
              <a:ln w="11430"/>
              <a:solidFill>
                <a:srgbClr val="996600"/>
              </a:solidFill>
              <a:effectLst>
                <a:outerShdw blurRad="50800" dist="39000" dir="5460000" algn="tl">
                  <a:srgbClr val="000000">
                    <a:alpha val="38000"/>
                  </a:srgbClr>
                </a:outerShdw>
              </a:effectLst>
            </a:endParaRPr>
          </a:p>
          <a:p>
            <a:pPr algn="ctr"/>
            <a:r>
              <a:rPr lang="en-US" sz="2800" b="1" dirty="0" smtClean="0">
                <a:ln w="11430"/>
                <a:solidFill>
                  <a:srgbClr val="996600"/>
                </a:solidFill>
                <a:effectLst>
                  <a:outerShdw blurRad="50800" dist="39000" dir="5460000" algn="tl">
                    <a:srgbClr val="000000">
                      <a:alpha val="38000"/>
                    </a:srgbClr>
                  </a:outerShdw>
                </a:effectLst>
              </a:rPr>
              <a:t>I thank you</a:t>
            </a:r>
          </a:p>
          <a:p>
            <a:pPr algn="ctr"/>
            <a:r>
              <a:rPr lang="en-US" sz="2800" b="1" dirty="0">
                <a:ln w="11430"/>
                <a:solidFill>
                  <a:srgbClr val="996600"/>
                </a:solidFill>
                <a:effectLst>
                  <a:outerShdw blurRad="50800" dist="39000" dir="5460000" algn="tl">
                    <a:srgbClr val="000000">
                      <a:alpha val="38000"/>
                    </a:srgbClr>
                  </a:outerShdw>
                </a:effectLst>
              </a:rPr>
              <a:t>b</a:t>
            </a:r>
            <a:r>
              <a:rPr lang="en-US" sz="2800" b="1" cap="none" spc="0" dirty="0" smtClean="0">
                <a:ln w="11430"/>
                <a:solidFill>
                  <a:srgbClr val="996600"/>
                </a:solidFill>
                <a:effectLst>
                  <a:outerShdw blurRad="50800" dist="39000" dir="5460000" algn="tl">
                    <a:srgbClr val="000000">
                      <a:alpha val="38000"/>
                    </a:srgbClr>
                  </a:outerShdw>
                </a:effectLst>
              </a:rPr>
              <a:t>ut something</a:t>
            </a:r>
          </a:p>
          <a:p>
            <a:pPr algn="ctr"/>
            <a:r>
              <a:rPr lang="en-US" sz="2800" b="1" dirty="0">
                <a:ln w="11430"/>
                <a:solidFill>
                  <a:srgbClr val="996600"/>
                </a:solidFill>
                <a:effectLst>
                  <a:outerShdw blurRad="50800" dist="39000" dir="5460000" algn="tl">
                    <a:srgbClr val="000000">
                      <a:alpha val="38000"/>
                    </a:srgbClr>
                  </a:outerShdw>
                </a:effectLst>
              </a:rPr>
              <a:t>i</a:t>
            </a:r>
            <a:r>
              <a:rPr lang="en-US" sz="2800" b="1" dirty="0" smtClean="0">
                <a:ln w="11430"/>
                <a:solidFill>
                  <a:srgbClr val="996600"/>
                </a:solidFill>
                <a:effectLst>
                  <a:outerShdw blurRad="50800" dist="39000" dir="5460000" algn="tl">
                    <a:srgbClr val="000000">
                      <a:alpha val="38000"/>
                    </a:srgbClr>
                  </a:outerShdw>
                </a:effectLst>
              </a:rPr>
              <a:t>s missing</a:t>
            </a:r>
            <a:endParaRPr lang="en-US" sz="2800" b="1" cap="none" spc="0" dirty="0">
              <a:ln w="11430"/>
              <a:solidFill>
                <a:srgbClr val="996600"/>
              </a:solidFill>
              <a:effectLst>
                <a:outerShdw blurRad="50800" dist="39000" dir="5460000" algn="tl">
                  <a:srgbClr val="000000">
                    <a:alpha val="38000"/>
                  </a:srgbClr>
                </a:outerShdw>
              </a:effectLst>
            </a:endParaRPr>
          </a:p>
        </p:txBody>
      </p:sp>
      <p:sp>
        <p:nvSpPr>
          <p:cNvPr id="11" name="Rectangle 10"/>
          <p:cNvSpPr/>
          <p:nvPr/>
        </p:nvSpPr>
        <p:spPr>
          <a:xfrm>
            <a:off x="6324600" y="3831133"/>
            <a:ext cx="2753254" cy="584775"/>
          </a:xfrm>
          <a:prstGeom prst="rect">
            <a:avLst/>
          </a:prstGeom>
          <a:noFill/>
          <a:ln w="38100">
            <a:solidFill>
              <a:schemeClr val="bg1"/>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rPr>
              <a:t>    My Saviour   </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12" name="Down Arrow 11"/>
          <p:cNvSpPr/>
          <p:nvPr/>
        </p:nvSpPr>
        <p:spPr>
          <a:xfrm>
            <a:off x="3355612" y="5397416"/>
            <a:ext cx="307257" cy="613328"/>
          </a:xfrm>
          <a:prstGeom prst="downArrow">
            <a:avLst>
              <a:gd name="adj1" fmla="val 65872"/>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12"/>
          <p:cNvSpPr/>
          <p:nvPr/>
        </p:nvSpPr>
        <p:spPr>
          <a:xfrm>
            <a:off x="2289167" y="5987356"/>
            <a:ext cx="277813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rPr>
              <a:t>Relationship ??</a:t>
            </a:r>
          </a:p>
        </p:txBody>
      </p:sp>
      <p:pic>
        <p:nvPicPr>
          <p:cNvPr id="15" name="Picture 14" descr="PDVD_123.BMP"/>
          <p:cNvPicPr>
            <a:picLocks noChangeAspect="1"/>
          </p:cNvPicPr>
          <p:nvPr/>
        </p:nvPicPr>
        <p:blipFill>
          <a:blip r:embed="rId6"/>
          <a:stretch>
            <a:fillRect/>
          </a:stretch>
        </p:blipFill>
        <p:spPr>
          <a:xfrm>
            <a:off x="6253165" y="4506862"/>
            <a:ext cx="2854331" cy="2427339"/>
          </a:xfrm>
          <a:prstGeom prst="ellipse">
            <a:avLst/>
          </a:prstGeom>
          <a:ln w="63500" cap="rnd">
            <a:solidFill>
              <a:srgbClr val="9966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8" name="Straight Arrow Connector 17"/>
          <p:cNvCxnSpPr/>
          <p:nvPr/>
        </p:nvCxnSpPr>
        <p:spPr>
          <a:xfrm>
            <a:off x="5550557" y="2835843"/>
            <a:ext cx="1840843" cy="11265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Rectangle 25"/>
          <p:cNvSpPr/>
          <p:nvPr/>
        </p:nvSpPr>
        <p:spPr>
          <a:xfrm>
            <a:off x="4916" y="1676400"/>
            <a:ext cx="9139083"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effectLst>
                  <a:outerShdw blurRad="50800" dist="39000" dir="5460000" algn="tl">
                    <a:srgbClr val="000000">
                      <a:alpha val="38000"/>
                    </a:srgbClr>
                  </a:outerShdw>
                </a:effectLst>
                <a:latin typeface="Aharoni" pitchFamily="2" charset="-79"/>
                <a:cs typeface="Aharoni" pitchFamily="2" charset="-79"/>
              </a:rPr>
              <a:t>RELATIONSHIP BETWEEN TITHE &amp; OFFERINGS</a:t>
            </a:r>
            <a:endParaRPr lang="en-US" sz="32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30" name="Down Arrow 29"/>
          <p:cNvSpPr/>
          <p:nvPr/>
        </p:nvSpPr>
        <p:spPr>
          <a:xfrm>
            <a:off x="3426544" y="3052566"/>
            <a:ext cx="283906" cy="86494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Rectangle 26"/>
          <p:cNvSpPr/>
          <p:nvPr/>
        </p:nvSpPr>
        <p:spPr>
          <a:xfrm>
            <a:off x="2488107" y="2134031"/>
            <a:ext cx="2218428"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996600"/>
                </a:solidFill>
                <a:effectLst>
                  <a:outerShdw blurRad="50800" dist="39000" dir="5460000" algn="tl">
                    <a:srgbClr val="000000">
                      <a:alpha val="38000"/>
                    </a:srgbClr>
                  </a:outerShdw>
                </a:effectLst>
              </a:rPr>
              <a:t>You saved me</a:t>
            </a:r>
          </a:p>
          <a:p>
            <a:pPr algn="ctr"/>
            <a:r>
              <a:rPr lang="en-US" sz="2800" b="1" dirty="0" smtClean="0">
                <a:ln w="11430"/>
                <a:solidFill>
                  <a:srgbClr val="996600"/>
                </a:solidFill>
                <a:effectLst>
                  <a:outerShdw blurRad="50800" dist="39000" dir="5460000" algn="tl">
                    <a:srgbClr val="000000">
                      <a:alpha val="38000"/>
                    </a:srgbClr>
                  </a:outerShdw>
                </a:effectLst>
              </a:rPr>
              <a:t>For what?</a:t>
            </a:r>
            <a:endParaRPr lang="en-US" sz="2800" b="1" cap="none" spc="0" dirty="0">
              <a:ln w="11430"/>
              <a:solidFill>
                <a:srgbClr val="996600"/>
              </a:solidFill>
              <a:effectLst>
                <a:outerShdw blurRad="50800" dist="39000" dir="5460000" algn="tl">
                  <a:srgbClr val="000000">
                    <a:alpha val="38000"/>
                  </a:srgbClr>
                </a:outerShdw>
              </a:effectLst>
            </a:endParaRPr>
          </a:p>
        </p:txBody>
      </p:sp>
      <p:sp>
        <p:nvSpPr>
          <p:cNvPr id="14" name="Rectangle 13"/>
          <p:cNvSpPr/>
          <p:nvPr/>
        </p:nvSpPr>
        <p:spPr>
          <a:xfrm>
            <a:off x="1" y="2117111"/>
            <a:ext cx="914399" cy="4893647"/>
          </a:xfrm>
          <a:prstGeom prst="rect">
            <a:avLst/>
          </a:prstGeom>
          <a:solidFill>
            <a:schemeClr val="bg1"/>
          </a:solidFill>
        </p:spPr>
        <p:txBody>
          <a:bodyPr wrap="square">
            <a:spAutoFit/>
          </a:bodyPr>
          <a:lstStyle/>
          <a:p>
            <a:pPr algn="ctr"/>
            <a:r>
              <a:rPr lang="en-US" sz="2600" b="1" dirty="0">
                <a:ln w="11430"/>
                <a:effectLst>
                  <a:outerShdw blurRad="50800" dist="39000" dir="5460000" algn="tl">
                    <a:srgbClr val="000000">
                      <a:alpha val="38000"/>
                    </a:srgbClr>
                  </a:outerShdw>
                </a:effectLst>
                <a:latin typeface="Arial Black" pitchFamily="34" charset="0"/>
              </a:rPr>
              <a:t>M</a:t>
            </a:r>
          </a:p>
          <a:p>
            <a:pPr algn="ctr"/>
            <a:r>
              <a:rPr lang="en-US" sz="2600" b="1" dirty="0">
                <a:ln w="11430"/>
                <a:effectLst>
                  <a:outerShdw blurRad="50800" dist="39000" dir="5460000" algn="tl">
                    <a:srgbClr val="000000">
                      <a:alpha val="38000"/>
                    </a:srgbClr>
                  </a:outerShdw>
                </a:effectLst>
                <a:latin typeface="Arial Black" pitchFamily="34" charset="0"/>
              </a:rPr>
              <a:t>I</a:t>
            </a:r>
          </a:p>
          <a:p>
            <a:pPr algn="ctr"/>
            <a:r>
              <a:rPr lang="en-US" sz="2600" b="1" dirty="0">
                <a:ln w="11430"/>
                <a:effectLst>
                  <a:outerShdw blurRad="50800" dist="39000" dir="5460000" algn="tl">
                    <a:srgbClr val="000000">
                      <a:alpha val="38000"/>
                    </a:srgbClr>
                  </a:outerShdw>
                </a:effectLst>
                <a:latin typeface="Arial Black" pitchFamily="34" charset="0"/>
              </a:rPr>
              <a:t>S</a:t>
            </a:r>
          </a:p>
          <a:p>
            <a:pPr algn="ctr"/>
            <a:r>
              <a:rPr lang="en-US" sz="2600" b="1" dirty="0">
                <a:ln w="11430"/>
                <a:effectLst>
                  <a:outerShdw blurRad="50800" dist="39000" dir="5460000" algn="tl">
                    <a:srgbClr val="000000">
                      <a:alpha val="38000"/>
                    </a:srgbClr>
                  </a:outerShdw>
                </a:effectLst>
                <a:latin typeface="Arial Black" pitchFamily="34" charset="0"/>
              </a:rPr>
              <a:t>S</a:t>
            </a:r>
          </a:p>
          <a:p>
            <a:pPr algn="ctr"/>
            <a:r>
              <a:rPr lang="en-US" sz="2600" b="1" dirty="0">
                <a:ln w="11430"/>
                <a:effectLst>
                  <a:outerShdw blurRad="50800" dist="39000" dir="5460000" algn="tl">
                    <a:srgbClr val="000000">
                      <a:alpha val="38000"/>
                    </a:srgbClr>
                  </a:outerShdw>
                </a:effectLst>
                <a:latin typeface="Arial Black" pitchFamily="34" charset="0"/>
              </a:rPr>
              <a:t>I</a:t>
            </a:r>
          </a:p>
          <a:p>
            <a:pPr algn="ctr"/>
            <a:r>
              <a:rPr lang="en-US" sz="2600" b="1" dirty="0">
                <a:ln w="11430"/>
                <a:effectLst>
                  <a:outerShdw blurRad="50800" dist="39000" dir="5460000" algn="tl">
                    <a:srgbClr val="000000">
                      <a:alpha val="38000"/>
                    </a:srgbClr>
                  </a:outerShdw>
                </a:effectLst>
                <a:latin typeface="Arial Black" pitchFamily="34" charset="0"/>
              </a:rPr>
              <a:t>N</a:t>
            </a:r>
          </a:p>
          <a:p>
            <a:pPr algn="ctr"/>
            <a:r>
              <a:rPr lang="en-US" sz="2600" b="1" dirty="0">
                <a:ln w="11430"/>
                <a:effectLst>
                  <a:outerShdw blurRad="50800" dist="39000" dir="5460000" algn="tl">
                    <a:srgbClr val="000000">
                      <a:alpha val="38000"/>
                    </a:srgbClr>
                  </a:outerShdw>
                </a:effectLst>
                <a:latin typeface="Arial Black" pitchFamily="34" charset="0"/>
              </a:rPr>
              <a:t>G</a:t>
            </a:r>
          </a:p>
          <a:p>
            <a:pPr algn="ctr"/>
            <a:endParaRPr lang="en-US" sz="2600" b="1" dirty="0">
              <a:ln w="11430"/>
              <a:effectLst>
                <a:outerShdw blurRad="50800" dist="39000" dir="5460000" algn="tl">
                  <a:srgbClr val="000000">
                    <a:alpha val="38000"/>
                  </a:srgbClr>
                </a:outerShdw>
              </a:effectLst>
              <a:latin typeface="Arial Black" pitchFamily="34" charset="0"/>
            </a:endParaRPr>
          </a:p>
          <a:p>
            <a:pPr algn="ctr"/>
            <a:r>
              <a:rPr lang="en-US" sz="2600" b="1" dirty="0">
                <a:ln w="11430"/>
                <a:effectLst>
                  <a:outerShdw blurRad="50800" dist="39000" dir="5460000" algn="tl">
                    <a:srgbClr val="000000">
                      <a:alpha val="38000"/>
                    </a:srgbClr>
                  </a:outerShdw>
                </a:effectLst>
                <a:latin typeface="Arial Black" pitchFamily="34" charset="0"/>
              </a:rPr>
              <a:t>P</a:t>
            </a:r>
          </a:p>
          <a:p>
            <a:pPr algn="ctr"/>
            <a:r>
              <a:rPr lang="en-US" sz="2600" b="1" dirty="0">
                <a:ln w="11430"/>
                <a:effectLst>
                  <a:outerShdw blurRad="50800" dist="39000" dir="5460000" algn="tl">
                    <a:srgbClr val="000000">
                      <a:alpha val="38000"/>
                    </a:srgbClr>
                  </a:outerShdw>
                </a:effectLst>
                <a:latin typeface="Arial Black" pitchFamily="34" charset="0"/>
              </a:rPr>
              <a:t>A</a:t>
            </a:r>
          </a:p>
          <a:p>
            <a:pPr algn="ctr"/>
            <a:r>
              <a:rPr lang="en-US" sz="2600" b="1" dirty="0">
                <a:ln w="11430"/>
                <a:effectLst>
                  <a:outerShdw blurRad="50800" dist="39000" dir="5460000" algn="tl">
                    <a:srgbClr val="000000">
                      <a:alpha val="38000"/>
                    </a:srgbClr>
                  </a:outerShdw>
                </a:effectLst>
                <a:latin typeface="Arial Black" pitchFamily="34" charset="0"/>
              </a:rPr>
              <a:t>R</a:t>
            </a:r>
          </a:p>
          <a:p>
            <a:pPr algn="ctr"/>
            <a:r>
              <a:rPr lang="en-US" sz="2600" b="1" dirty="0">
                <a:ln w="11430"/>
                <a:effectLst>
                  <a:outerShdw blurRad="50800" dist="39000" dir="5460000" algn="tl">
                    <a:srgbClr val="000000">
                      <a:alpha val="38000"/>
                    </a:srgbClr>
                  </a:outerShdw>
                </a:effectLst>
                <a:latin typeface="Arial Black" pitchFamily="34" charset="0"/>
              </a:rPr>
              <a:t>T</a:t>
            </a:r>
          </a:p>
        </p:txBody>
      </p:sp>
      <p:sp>
        <p:nvSpPr>
          <p:cNvPr id="6" name="Rectangle 5"/>
          <p:cNvSpPr/>
          <p:nvPr/>
        </p:nvSpPr>
        <p:spPr>
          <a:xfrm>
            <a:off x="1159834" y="2940936"/>
            <a:ext cx="487634" cy="2554545"/>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T</a:t>
            </a:r>
          </a:p>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I</a:t>
            </a:r>
          </a:p>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T</a:t>
            </a:r>
          </a:p>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H</a:t>
            </a:r>
          </a:p>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E</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4201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6">
                                            <p:txEl>
                                              <p:pRg st="0" end="0"/>
                                            </p:txEl>
                                          </p:spTgt>
                                        </p:tgtEl>
                                        <p:attrNameLst>
                                          <p:attrName>style.visibility</p:attrName>
                                        </p:attrNameLst>
                                      </p:cBhvr>
                                      <p:to>
                                        <p:strVal val="visible"/>
                                      </p:to>
                                    </p:set>
                                    <p:animEffect transition="in" filter="circle(in)">
                                      <p:cBhvr>
                                        <p:cTn id="85" dur="2000"/>
                                        <p:tgtEl>
                                          <p:spTgt spid="6">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6">
                                            <p:txEl>
                                              <p:pRg st="1" end="1"/>
                                            </p:txEl>
                                          </p:spTgt>
                                        </p:tgtEl>
                                        <p:attrNameLst>
                                          <p:attrName>style.visibility</p:attrName>
                                        </p:attrNameLst>
                                      </p:cBhvr>
                                      <p:to>
                                        <p:strVal val="visible"/>
                                      </p:to>
                                    </p:set>
                                    <p:animEffect transition="in" filter="circle(in)">
                                      <p:cBhvr>
                                        <p:cTn id="90" dur="2000"/>
                                        <p:tgtEl>
                                          <p:spTgt spid="6">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nodeType="clickEffect">
                                  <p:stCondLst>
                                    <p:cond delay="0"/>
                                  </p:stCondLst>
                                  <p:childTnLst>
                                    <p:set>
                                      <p:cBhvr>
                                        <p:cTn id="94" dur="1" fill="hold">
                                          <p:stCondLst>
                                            <p:cond delay="0"/>
                                          </p:stCondLst>
                                        </p:cTn>
                                        <p:tgtEl>
                                          <p:spTgt spid="6">
                                            <p:txEl>
                                              <p:pRg st="2" end="2"/>
                                            </p:txEl>
                                          </p:spTgt>
                                        </p:tgtEl>
                                        <p:attrNameLst>
                                          <p:attrName>style.visibility</p:attrName>
                                        </p:attrNameLst>
                                      </p:cBhvr>
                                      <p:to>
                                        <p:strVal val="visible"/>
                                      </p:to>
                                    </p:set>
                                    <p:animEffect transition="in" filter="circle(in)">
                                      <p:cBhvr>
                                        <p:cTn id="95" dur="2000"/>
                                        <p:tgtEl>
                                          <p:spTgt spid="6">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6">
                                            <p:txEl>
                                              <p:pRg st="3" end="3"/>
                                            </p:txEl>
                                          </p:spTgt>
                                        </p:tgtEl>
                                        <p:attrNameLst>
                                          <p:attrName>style.visibility</p:attrName>
                                        </p:attrNameLst>
                                      </p:cBhvr>
                                      <p:to>
                                        <p:strVal val="visible"/>
                                      </p:to>
                                    </p:set>
                                    <p:animEffect transition="in" filter="circle(in)">
                                      <p:cBhvr>
                                        <p:cTn id="100" dur="2000"/>
                                        <p:tgtEl>
                                          <p:spTgt spid="6">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nodeType="clickEffect">
                                  <p:stCondLst>
                                    <p:cond delay="0"/>
                                  </p:stCondLst>
                                  <p:childTnLst>
                                    <p:set>
                                      <p:cBhvr>
                                        <p:cTn id="104" dur="1" fill="hold">
                                          <p:stCondLst>
                                            <p:cond delay="0"/>
                                          </p:stCondLst>
                                        </p:cTn>
                                        <p:tgtEl>
                                          <p:spTgt spid="6">
                                            <p:txEl>
                                              <p:pRg st="4" end="4"/>
                                            </p:txEl>
                                          </p:spTgt>
                                        </p:tgtEl>
                                        <p:attrNameLst>
                                          <p:attrName>style.visibility</p:attrName>
                                        </p:attrNameLst>
                                      </p:cBhvr>
                                      <p:to>
                                        <p:strVal val="visible"/>
                                      </p:to>
                                    </p:set>
                                    <p:animEffect transition="in" filter="circle(in)">
                                      <p:cBhvr>
                                        <p:cTn id="105"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1" grpId="0" animBg="1"/>
      <p:bldP spid="12" grpId="0" animBg="1"/>
      <p:bldP spid="13" grpId="0"/>
      <p:bldP spid="30" grpId="0" animBg="1"/>
      <p:bldP spid="27"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4" y="1676400"/>
            <a:ext cx="9144000" cy="5257800"/>
          </a:xfrm>
          <a:prstGeom prst="rect">
            <a:avLst/>
          </a:prstGeom>
          <a:noFill/>
          <a:ln w="57150">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adventiststewardship.com/site/1/template/header_bg.jpg"/>
          <p:cNvPicPr>
            <a:picLocks noChangeAspect="1" noChangeArrowheads="1"/>
          </p:cNvPicPr>
          <p:nvPr/>
        </p:nvPicPr>
        <p:blipFill>
          <a:blip r:embed="rId4"/>
          <a:srcRect/>
          <a:stretch>
            <a:fillRect/>
          </a:stretch>
        </p:blipFill>
        <p:spPr bwMode="auto">
          <a:xfrm>
            <a:off x="1" y="0"/>
            <a:ext cx="9144000" cy="1676400"/>
          </a:xfrm>
          <a:prstGeom prst="rect">
            <a:avLst/>
          </a:prstGeom>
          <a:noFill/>
          <a:ln w="76200">
            <a:solidFill>
              <a:srgbClr val="996600"/>
            </a:solidFill>
          </a:ln>
        </p:spPr>
      </p:pic>
      <p:pic>
        <p:nvPicPr>
          <p:cNvPr id="4" name="Picture 2" descr="C:\Users\Mangwende\Desktop\Youth &amp; ACMin. Material\AY-PF-Adven Logos\Copy (2) of SDA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76480"/>
            <a:ext cx="1371600" cy="1200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2514600" y="176480"/>
            <a:ext cx="5105400" cy="1569660"/>
          </a:xfrm>
          <a:prstGeom prst="rect">
            <a:avLst/>
          </a:prstGeom>
          <a:solidFill>
            <a:schemeClr val="tx1">
              <a:lumMod val="85000"/>
              <a:lumOff val="15000"/>
            </a:schemeClr>
          </a:solidFill>
        </p:spPr>
        <p:txBody>
          <a:bodyPr wrap="square">
            <a:spAutoFit/>
          </a:bodyPr>
          <a:lstStyle/>
          <a:p>
            <a:pPr algn="ctr"/>
            <a:r>
              <a:rPr lang="en-US" sz="40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S</a:t>
            </a:r>
            <a:r>
              <a:rPr lang="en-US" sz="24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TEWARDSHIP</a:t>
            </a: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 </a:t>
            </a:r>
            <a:r>
              <a:rPr lang="en-US" sz="40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M</a:t>
            </a:r>
            <a:r>
              <a:rPr lang="en-US" sz="24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INISTRIES</a:t>
            </a:r>
          </a:p>
          <a:p>
            <a:pPr algn="ctr"/>
            <a:r>
              <a:rPr lang="en-US" sz="2800" b="1" dirty="0" smtClean="0">
                <a:ln w="11430"/>
                <a:solidFill>
                  <a:srgbClr val="FFC000"/>
                </a:solidFill>
                <a:effectLst>
                  <a:outerShdw blurRad="80000" dist="40000" dir="5040000" algn="tl">
                    <a:srgbClr val="000000">
                      <a:alpha val="30000"/>
                    </a:srgbClr>
                  </a:outerShdw>
                </a:effectLst>
                <a:latin typeface="Arial Narrow" pitchFamily="34" charset="0"/>
                <a:cs typeface="Arial" pitchFamily="34" charset="0"/>
              </a:rPr>
              <a:t>North Zimbabwe Conference</a:t>
            </a:r>
            <a:endParaRPr lang="en-US" sz="2400" b="1" dirty="0">
              <a:ln w="11430"/>
              <a:solidFill>
                <a:srgbClr val="FFC000"/>
              </a:solidFill>
              <a:effectLst>
                <a:outerShdw blurRad="80000" dist="40000" dir="5040000" algn="tl">
                  <a:srgbClr val="000000">
                    <a:alpha val="30000"/>
                  </a:srgbClr>
                </a:outerShdw>
              </a:effectLst>
              <a:latin typeface="Arial Narrow" pitchFamily="34" charset="0"/>
              <a:cs typeface="Arial" pitchFamily="34" charset="0"/>
            </a:endParaRPr>
          </a:p>
          <a:p>
            <a:pPr algn="ct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endParaRPr>
          </a:p>
        </p:txBody>
      </p:sp>
      <p:sp>
        <p:nvSpPr>
          <p:cNvPr id="5" name="Curved Up Arrow 4"/>
          <p:cNvSpPr/>
          <p:nvPr/>
        </p:nvSpPr>
        <p:spPr>
          <a:xfrm flipH="1" flipV="1">
            <a:off x="4800600" y="2221829"/>
            <a:ext cx="3505200" cy="442452"/>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576792" y="2221829"/>
            <a:ext cx="3690408" cy="442452"/>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8118" y="2648549"/>
            <a:ext cx="2095482" cy="1077218"/>
          </a:xfrm>
          <a:prstGeom prst="rect">
            <a:avLst/>
          </a:prstGeom>
          <a:noFill/>
          <a:ln w="76200">
            <a:solidFill>
              <a:srgbClr val="FF0000"/>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rPr>
              <a:t>  </a:t>
            </a:r>
            <a:r>
              <a:rPr lang="en-US" sz="3200" b="1" dirty="0" smtClean="0">
                <a:ln w="11430"/>
                <a:solidFill>
                  <a:srgbClr val="996600"/>
                </a:solidFill>
                <a:effectLst>
                  <a:outerShdw blurRad="50800" dist="39000" dir="5460000" algn="tl">
                    <a:srgbClr val="000000">
                      <a:alpha val="38000"/>
                    </a:srgbClr>
                  </a:outerShdw>
                </a:effectLst>
                <a:latin typeface="Aharoni" pitchFamily="2" charset="-79"/>
                <a:cs typeface="Aharoni" pitchFamily="2" charset="-79"/>
              </a:rPr>
              <a:t>Tithe   </a:t>
            </a:r>
          </a:p>
          <a:p>
            <a:pPr algn="ctr"/>
            <a:r>
              <a:rPr lang="en-US" sz="3200" b="1" cap="none" spc="0" dirty="0" smtClean="0">
                <a:ln w="11430"/>
                <a:solidFill>
                  <a:srgbClr val="996600"/>
                </a:solidFill>
                <a:effectLst>
                  <a:outerShdw blurRad="50800" dist="39000" dir="5460000" algn="tl">
                    <a:srgbClr val="000000">
                      <a:alpha val="38000"/>
                    </a:srgbClr>
                  </a:outerShdw>
                </a:effectLst>
              </a:rPr>
              <a:t> 10% </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8" name="Rectangle 7"/>
          <p:cNvSpPr/>
          <p:nvPr/>
        </p:nvSpPr>
        <p:spPr>
          <a:xfrm>
            <a:off x="7086600" y="2636189"/>
            <a:ext cx="2036507" cy="1077218"/>
          </a:xfrm>
          <a:prstGeom prst="rect">
            <a:avLst/>
          </a:prstGeom>
          <a:noFill/>
          <a:ln w="76200">
            <a:solidFill>
              <a:srgbClr val="FF0000"/>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latin typeface="Aharoni" pitchFamily="2" charset="-79"/>
                <a:cs typeface="Aharoni" pitchFamily="2" charset="-79"/>
              </a:rPr>
              <a:t>Offerings</a:t>
            </a:r>
          </a:p>
          <a:p>
            <a:pPr algn="ctr"/>
            <a:r>
              <a:rPr lang="en-US" sz="3200" b="1" cap="none" spc="0" dirty="0" smtClean="0">
                <a:ln w="11430"/>
                <a:solidFill>
                  <a:srgbClr val="996600"/>
                </a:solidFill>
                <a:effectLst>
                  <a:outerShdw blurRad="50800" dist="39000" dir="5460000" algn="tl">
                    <a:srgbClr val="000000">
                      <a:alpha val="38000"/>
                    </a:srgbClr>
                  </a:outerShdw>
                </a:effectLst>
              </a:rPr>
              <a:t>%++</a:t>
            </a:r>
            <a:endParaRPr lang="en-US" sz="3200" b="1" cap="none" spc="0" dirty="0">
              <a:ln w="11430"/>
              <a:solidFill>
                <a:srgbClr val="996600"/>
              </a:solidFill>
              <a:effectLst>
                <a:outerShdw blurRad="50800" dist="39000" dir="5460000" algn="tl">
                  <a:srgbClr val="000000">
                    <a:alpha val="38000"/>
                  </a:srgbClr>
                </a:outerShdw>
              </a:effectLst>
            </a:endParaRPr>
          </a:p>
        </p:txBody>
      </p:sp>
      <p:sp>
        <p:nvSpPr>
          <p:cNvPr id="9" name="Rectangle 8"/>
          <p:cNvSpPr/>
          <p:nvPr/>
        </p:nvSpPr>
        <p:spPr>
          <a:xfrm>
            <a:off x="3765528" y="2866620"/>
            <a:ext cx="1612942" cy="126188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800" b="1" dirty="0" smtClean="0">
              <a:ln w="11430"/>
              <a:solidFill>
                <a:srgbClr val="996600"/>
              </a:solidFill>
              <a:effectLst>
                <a:outerShdw blurRad="50800" dist="39000" dir="5460000" algn="tl">
                  <a:srgbClr val="000000">
                    <a:alpha val="38000"/>
                  </a:srgbClr>
                </a:outerShdw>
              </a:effectLst>
            </a:endParaRPr>
          </a:p>
          <a:p>
            <a:pPr algn="ctr"/>
            <a:endParaRPr lang="en-US" sz="1000" b="1" dirty="0" smtClean="0">
              <a:ln w="11430"/>
              <a:solidFill>
                <a:srgbClr val="996600"/>
              </a:solidFill>
              <a:effectLst>
                <a:outerShdw blurRad="50800" dist="39000" dir="5460000" algn="tl">
                  <a:srgbClr val="000000">
                    <a:alpha val="38000"/>
                  </a:srgbClr>
                </a:outerShdw>
              </a:effectLst>
            </a:endParaRPr>
          </a:p>
          <a:p>
            <a:pPr algn="ctr"/>
            <a:endParaRPr lang="en-US" sz="1000" b="1" dirty="0" smtClean="0">
              <a:ln w="11430"/>
              <a:solidFill>
                <a:srgbClr val="996600"/>
              </a:solidFill>
              <a:effectLst>
                <a:outerShdw blurRad="50800" dist="39000" dir="5460000" algn="tl">
                  <a:srgbClr val="000000">
                    <a:alpha val="38000"/>
                  </a:srgbClr>
                </a:outerShdw>
              </a:effectLst>
            </a:endParaRPr>
          </a:p>
          <a:p>
            <a:pPr algn="ctr"/>
            <a:r>
              <a:rPr lang="en-US" sz="2800" b="1" cap="none" spc="0" dirty="0" smtClean="0">
                <a:ln w="11430"/>
                <a:solidFill>
                  <a:srgbClr val="996600"/>
                </a:solidFill>
                <a:effectLst>
                  <a:outerShdw blurRad="50800" dist="39000" dir="5460000" algn="tl">
                    <a:srgbClr val="000000">
                      <a:alpha val="38000"/>
                    </a:srgbClr>
                  </a:outerShdw>
                </a:effectLst>
              </a:rPr>
              <a:t>Gratitude</a:t>
            </a:r>
            <a:endParaRPr lang="en-US" sz="2800" b="1" cap="none" spc="0" dirty="0">
              <a:ln w="11430"/>
              <a:solidFill>
                <a:srgbClr val="996600"/>
              </a:solidFill>
              <a:effectLst>
                <a:outerShdw blurRad="50800" dist="39000" dir="5460000" algn="tl">
                  <a:srgbClr val="000000">
                    <a:alpha val="38000"/>
                  </a:srgbClr>
                </a:outerShdw>
              </a:effectLst>
            </a:endParaRPr>
          </a:p>
        </p:txBody>
      </p:sp>
      <p:sp>
        <p:nvSpPr>
          <p:cNvPr id="10" name="Rectangle 9"/>
          <p:cNvSpPr/>
          <p:nvPr/>
        </p:nvSpPr>
        <p:spPr>
          <a:xfrm>
            <a:off x="16610" y="3840204"/>
            <a:ext cx="3107590" cy="584775"/>
          </a:xfrm>
          <a:prstGeom prst="rect">
            <a:avLst/>
          </a:prstGeom>
          <a:noFill/>
          <a:ln w="38100">
            <a:solidFill>
              <a:schemeClr val="bg1"/>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effectLst>
                  <a:outerShdw blurRad="50800" dist="39000" dir="5460000" algn="tl">
                    <a:srgbClr val="000000">
                      <a:alpha val="38000"/>
                    </a:srgbClr>
                  </a:outerShdw>
                </a:effectLst>
              </a:rPr>
              <a:t>My Lord/Creator</a:t>
            </a:r>
            <a:endParaRPr lang="en-US" sz="3200" b="1" cap="none" spc="0" dirty="0">
              <a:ln w="11430"/>
              <a:effectLst>
                <a:outerShdw blurRad="50800" dist="39000" dir="5460000" algn="tl">
                  <a:srgbClr val="000000">
                    <a:alpha val="38000"/>
                  </a:srgbClr>
                </a:outerShdw>
              </a:effectLst>
            </a:endParaRPr>
          </a:p>
        </p:txBody>
      </p:sp>
      <p:sp>
        <p:nvSpPr>
          <p:cNvPr id="11" name="Rectangle 10"/>
          <p:cNvSpPr/>
          <p:nvPr/>
        </p:nvSpPr>
        <p:spPr>
          <a:xfrm>
            <a:off x="6553200" y="3831133"/>
            <a:ext cx="2554296" cy="584775"/>
          </a:xfrm>
          <a:prstGeom prst="rect">
            <a:avLst/>
          </a:prstGeom>
          <a:noFill/>
          <a:ln w="38100">
            <a:solidFill>
              <a:schemeClr val="bg1"/>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996600"/>
                </a:solidFill>
                <a:effectLst>
                  <a:outerShdw blurRad="50800" dist="39000" dir="5460000" algn="tl">
                    <a:srgbClr val="000000">
                      <a:alpha val="38000"/>
                    </a:srgbClr>
                  </a:outerShdw>
                </a:effectLst>
              </a:rPr>
              <a:t>    </a:t>
            </a:r>
            <a:r>
              <a:rPr lang="en-US" sz="3200" b="1" dirty="0" smtClean="0">
                <a:ln w="11430"/>
                <a:effectLst>
                  <a:outerShdw blurRad="50800" dist="39000" dir="5460000" algn="tl">
                    <a:srgbClr val="000000">
                      <a:alpha val="38000"/>
                    </a:srgbClr>
                  </a:outerShdw>
                </a:effectLst>
              </a:rPr>
              <a:t>My Saviour   </a:t>
            </a:r>
            <a:endParaRPr lang="en-US" sz="3200" b="1" cap="none" spc="0" dirty="0">
              <a:ln w="11430"/>
              <a:effectLst>
                <a:outerShdw blurRad="50800" dist="39000" dir="5460000" algn="tl">
                  <a:srgbClr val="000000">
                    <a:alpha val="38000"/>
                  </a:srgbClr>
                </a:outerShdw>
              </a:effectLst>
            </a:endParaRPr>
          </a:p>
        </p:txBody>
      </p:sp>
      <p:sp>
        <p:nvSpPr>
          <p:cNvPr id="12" name="Down Arrow 11"/>
          <p:cNvSpPr/>
          <p:nvPr/>
        </p:nvSpPr>
        <p:spPr>
          <a:xfrm>
            <a:off x="4409152" y="4132591"/>
            <a:ext cx="307257" cy="82041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12"/>
          <p:cNvSpPr/>
          <p:nvPr/>
        </p:nvSpPr>
        <p:spPr>
          <a:xfrm>
            <a:off x="3124200" y="4872097"/>
            <a:ext cx="3024546" cy="206210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effectLst>
                  <a:outerShdw blurRad="50800" dist="39000" dir="5460000" algn="tl">
                    <a:srgbClr val="000000">
                      <a:alpha val="38000"/>
                    </a:srgbClr>
                  </a:outerShdw>
                </a:effectLst>
              </a:rPr>
              <a:t>Twice we are His</a:t>
            </a:r>
          </a:p>
          <a:p>
            <a:pPr algn="ctr"/>
            <a:r>
              <a:rPr lang="en-US" sz="3200" b="1" dirty="0" smtClean="0">
                <a:ln w="11430"/>
                <a:effectLst>
                  <a:outerShdw blurRad="50800" dist="39000" dir="5460000" algn="tl">
                    <a:srgbClr val="000000">
                      <a:alpha val="38000"/>
                    </a:srgbClr>
                  </a:outerShdw>
                </a:effectLst>
              </a:rPr>
              <a:t>By Creation </a:t>
            </a:r>
          </a:p>
          <a:p>
            <a:pPr algn="ctr"/>
            <a:r>
              <a:rPr lang="en-US" sz="3200" b="1" dirty="0" smtClean="0">
                <a:ln w="11430"/>
                <a:effectLst>
                  <a:outerShdw blurRad="50800" dist="39000" dir="5460000" algn="tl">
                    <a:srgbClr val="000000">
                      <a:alpha val="38000"/>
                    </a:srgbClr>
                  </a:outerShdw>
                </a:effectLst>
              </a:rPr>
              <a:t>&amp; Redemption</a:t>
            </a:r>
          </a:p>
          <a:p>
            <a:pPr algn="ctr"/>
            <a:r>
              <a:rPr lang="en-US" sz="3200" b="1" dirty="0" smtClean="0">
                <a:ln w="11430"/>
                <a:effectLst>
                  <a:outerShdw blurRad="50800" dist="39000" dir="5460000" algn="tl">
                    <a:srgbClr val="000000">
                      <a:alpha val="38000"/>
                    </a:srgbClr>
                  </a:outerShdw>
                </a:effectLst>
              </a:rPr>
              <a:t>(Isa. 43:1)</a:t>
            </a:r>
          </a:p>
        </p:txBody>
      </p:sp>
      <p:pic>
        <p:nvPicPr>
          <p:cNvPr id="15" name="Picture 14" descr="PDVD_123.BMP"/>
          <p:cNvPicPr>
            <a:picLocks noChangeAspect="1"/>
          </p:cNvPicPr>
          <p:nvPr/>
        </p:nvPicPr>
        <p:blipFill>
          <a:blip r:embed="rId6"/>
          <a:stretch>
            <a:fillRect/>
          </a:stretch>
        </p:blipFill>
        <p:spPr>
          <a:xfrm>
            <a:off x="6253165" y="4506862"/>
            <a:ext cx="2854331" cy="2427339"/>
          </a:xfrm>
          <a:prstGeom prst="ellipse">
            <a:avLst/>
          </a:prstGeom>
          <a:ln w="63500" cap="rnd">
            <a:solidFill>
              <a:srgbClr val="9966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8" name="Straight Arrow Connector 17"/>
          <p:cNvCxnSpPr/>
          <p:nvPr/>
        </p:nvCxnSpPr>
        <p:spPr>
          <a:xfrm>
            <a:off x="5550557" y="2835843"/>
            <a:ext cx="1840843" cy="11265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p:nvPr/>
        </p:nvCxnSpPr>
        <p:spPr>
          <a:xfrm flipH="1">
            <a:off x="1905000" y="2866620"/>
            <a:ext cx="1693356" cy="10957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Rectangle 25"/>
          <p:cNvSpPr/>
          <p:nvPr/>
        </p:nvSpPr>
        <p:spPr>
          <a:xfrm>
            <a:off x="4916" y="1676400"/>
            <a:ext cx="9139083"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effectLst>
                  <a:outerShdw blurRad="50800" dist="39000" dir="5460000" algn="tl">
                    <a:srgbClr val="000000">
                      <a:alpha val="38000"/>
                    </a:srgbClr>
                  </a:outerShdw>
                </a:effectLst>
                <a:latin typeface="Aharoni" pitchFamily="2" charset="-79"/>
                <a:cs typeface="Aharoni" pitchFamily="2" charset="-79"/>
              </a:rPr>
              <a:t>SIGNIFICANCE OF TITHE &amp; OFFERINGS</a:t>
            </a:r>
            <a:endParaRPr lang="en-US" sz="3200" b="1" cap="none" spc="0" dirty="0">
              <a:ln w="11430"/>
              <a:effectLst>
                <a:outerShdw blurRad="50800" dist="39000" dir="5460000" algn="tl">
                  <a:srgbClr val="000000">
                    <a:alpha val="38000"/>
                  </a:srgbClr>
                </a:outerShdw>
              </a:effectLst>
              <a:latin typeface="Aharoni" pitchFamily="2" charset="-79"/>
              <a:cs typeface="Aharoni" pitchFamily="2" charset="-79"/>
            </a:endParaRPr>
          </a:p>
        </p:txBody>
      </p:sp>
      <p:sp>
        <p:nvSpPr>
          <p:cNvPr id="30" name="Down Arrow 29"/>
          <p:cNvSpPr/>
          <p:nvPr/>
        </p:nvSpPr>
        <p:spPr>
          <a:xfrm>
            <a:off x="4432504" y="3097454"/>
            <a:ext cx="283905" cy="61595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2" name="Picture 2" descr="C:\Documents and Settings\A Mangwende\Desktop\New Beginnings Pics For PPT\4 By Chance or Design\PDVD_047.JPG"/>
          <p:cNvPicPr>
            <a:picLocks noChangeAspect="1" noChangeArrowheads="1"/>
          </p:cNvPicPr>
          <p:nvPr/>
        </p:nvPicPr>
        <p:blipFill>
          <a:blip r:embed="rId7"/>
          <a:srcRect/>
          <a:stretch>
            <a:fillRect/>
          </a:stretch>
        </p:blipFill>
        <p:spPr bwMode="auto">
          <a:xfrm>
            <a:off x="16610" y="4506862"/>
            <a:ext cx="3002604" cy="2427338"/>
          </a:xfrm>
          <a:prstGeom prst="ellipse">
            <a:avLst/>
          </a:prstGeom>
          <a:ln w="63500" cap="rnd">
            <a:solidFill>
              <a:srgbClr val="9966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Rectangle 26"/>
          <p:cNvSpPr/>
          <p:nvPr/>
        </p:nvSpPr>
        <p:spPr>
          <a:xfrm>
            <a:off x="3598356" y="2574233"/>
            <a:ext cx="195220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996600"/>
                </a:solidFill>
                <a:effectLst>
                  <a:outerShdw blurRad="50800" dist="39000" dir="5460000" algn="tl">
                    <a:srgbClr val="000000">
                      <a:alpha val="38000"/>
                    </a:srgbClr>
                  </a:outerShdw>
                </a:effectLst>
              </a:rPr>
              <a:t>Recognition</a:t>
            </a:r>
            <a:endParaRPr lang="en-US" sz="2800" b="1" cap="none" spc="0" dirty="0">
              <a:ln w="11430"/>
              <a:solidFill>
                <a:srgbClr val="9966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689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down)">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1000"/>
                                        <p:tgtEl>
                                          <p:spTgt spid="9"/>
                                        </p:tgtEl>
                                      </p:cBhvr>
                                    </p:animEffect>
                                    <p:anim calcmode="lin" valueType="num">
                                      <p:cBhvr>
                                        <p:cTn id="88" dur="1000" fill="hold"/>
                                        <p:tgtEl>
                                          <p:spTgt spid="9"/>
                                        </p:tgtEl>
                                        <p:attrNameLst>
                                          <p:attrName>ppt_x</p:attrName>
                                        </p:attrNameLst>
                                      </p:cBhvr>
                                      <p:tavLst>
                                        <p:tav tm="0">
                                          <p:val>
                                            <p:strVal val="#ppt_x"/>
                                          </p:val>
                                        </p:tav>
                                        <p:tav tm="100000">
                                          <p:val>
                                            <p:strVal val="#ppt_x"/>
                                          </p:val>
                                        </p:tav>
                                      </p:tavLst>
                                    </p:anim>
                                    <p:anim calcmode="lin" valueType="num">
                                      <p:cBhvr>
                                        <p:cTn id="8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00"/>
                                        <p:tgtEl>
                                          <p:spTgt spid="12"/>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animBg="1"/>
      <p:bldP spid="11" grpId="0" animBg="1"/>
      <p:bldP spid="12" grpId="0" animBg="1"/>
      <p:bldP spid="13" grpId="0"/>
      <p:bldP spid="30"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www.adventiststewardship.com/site/1/template/header_bg.jpg"/>
          <p:cNvPicPr>
            <a:picLocks noChangeAspect="1" noChangeArrowheads="1"/>
          </p:cNvPicPr>
          <p:nvPr/>
        </p:nvPicPr>
        <p:blipFill>
          <a:blip r:embed="rId3"/>
          <a:srcRect/>
          <a:stretch>
            <a:fillRect/>
          </a:stretch>
        </p:blipFill>
        <p:spPr bwMode="auto">
          <a:xfrm>
            <a:off x="1" y="0"/>
            <a:ext cx="9144000" cy="1676400"/>
          </a:xfrm>
          <a:prstGeom prst="rect">
            <a:avLst/>
          </a:prstGeom>
          <a:noFill/>
        </p:spPr>
      </p:pic>
      <p:pic>
        <p:nvPicPr>
          <p:cNvPr id="4" name="Picture 2" descr="C:\Users\Mangwende\Desktop\Youth &amp; ACMin. Material\AY-PF-Adven Logos\Copy (2) of SDA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76480"/>
            <a:ext cx="1371600" cy="1200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2514600" y="0"/>
            <a:ext cx="5105400" cy="1384995"/>
          </a:xfrm>
          <a:prstGeom prst="rect">
            <a:avLst/>
          </a:prstGeom>
          <a:solidFill>
            <a:schemeClr val="tx1">
              <a:lumMod val="85000"/>
              <a:lumOff val="15000"/>
            </a:schemeClr>
          </a:solidFill>
        </p:spPr>
        <p:txBody>
          <a:bodyPr wrap="square">
            <a:spAutoFit/>
          </a:bodyPr>
          <a:lstStyle/>
          <a:p>
            <a:pPr algn="ct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S</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TEWARDSHIP</a:t>
            </a: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 M</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INISTRIES</a:t>
            </a:r>
          </a:p>
          <a:p>
            <a:pPr algn="ct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rPr>
              <a:t>North Zimbabwe Conference</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endParaRPr>
          </a:p>
          <a:p>
            <a:pPr algn="ctr"/>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cs typeface="Arial" pitchFamily="34" charset="0"/>
            </a:endParaRPr>
          </a:p>
        </p:txBody>
      </p:sp>
      <p:sp>
        <p:nvSpPr>
          <p:cNvPr id="5" name="Rectangle 4"/>
          <p:cNvSpPr/>
          <p:nvPr/>
        </p:nvSpPr>
        <p:spPr>
          <a:xfrm>
            <a:off x="0" y="3276600"/>
            <a:ext cx="9144000" cy="1323439"/>
          </a:xfrm>
          <a:prstGeom prst="rect">
            <a:avLst/>
          </a:prstGeom>
        </p:spPr>
        <p:txBody>
          <a:bodyPr wrap="square">
            <a:spAutoFit/>
          </a:bodyPr>
          <a:lstStyle/>
          <a:p>
            <a:pPr algn="ctr"/>
            <a:r>
              <a:rPr lang="en-US" sz="8000" b="1" dirty="0" smtClean="0">
                <a:ln w="1905"/>
                <a:effectLst>
                  <a:innerShdw blurRad="69850" dist="43180" dir="5400000">
                    <a:srgbClr val="000000">
                      <a:alpha val="65000"/>
                    </a:srgbClr>
                  </a:innerShdw>
                </a:effectLst>
                <a:latin typeface="Arial Black" pitchFamily="34" charset="0"/>
              </a:rPr>
              <a:t>Offerings</a:t>
            </a:r>
          </a:p>
        </p:txBody>
      </p:sp>
    </p:spTree>
    <p:extLst>
      <p:ext uri="{BB962C8B-B14F-4D97-AF65-F5344CB8AC3E}">
        <p14:creationId xmlns:p14="http://schemas.microsoft.com/office/powerpoint/2010/main" val="810234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2096</TotalTime>
  <Words>1037</Words>
  <Application>Microsoft Office PowerPoint</Application>
  <PresentationFormat>On-screen Show (4:3)</PresentationFormat>
  <Paragraphs>267</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Offerings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Tithe?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Mangwende</dc:creator>
  <cp:lastModifiedBy>Mangwende</cp:lastModifiedBy>
  <cp:revision>50</cp:revision>
  <dcterms:created xsi:type="dcterms:W3CDTF">2016-05-12T12:08:53Z</dcterms:created>
  <dcterms:modified xsi:type="dcterms:W3CDTF">2016-07-08T13:59:53Z</dcterms:modified>
</cp:coreProperties>
</file>